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4" r:id="rId5"/>
    <p:sldId id="261" r:id="rId6"/>
    <p:sldId id="265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43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2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DC731-1820-4AB9-AB30-378D8BD60D7B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98AF-DE59-480A-B157-0AC399069A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2554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DC731-1820-4AB9-AB30-378D8BD60D7B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98AF-DE59-480A-B157-0AC399069A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207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DC731-1820-4AB9-AB30-378D8BD60D7B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98AF-DE59-480A-B157-0AC399069A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7151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DC731-1820-4AB9-AB30-378D8BD60D7B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98AF-DE59-480A-B157-0AC399069A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914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DC731-1820-4AB9-AB30-378D8BD60D7B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98AF-DE59-480A-B157-0AC399069A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1931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DC731-1820-4AB9-AB30-378D8BD60D7B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98AF-DE59-480A-B157-0AC399069A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9837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DC731-1820-4AB9-AB30-378D8BD60D7B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98AF-DE59-480A-B157-0AC399069A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299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DC731-1820-4AB9-AB30-378D8BD60D7B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98AF-DE59-480A-B157-0AC399069A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1925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DC731-1820-4AB9-AB30-378D8BD60D7B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98AF-DE59-480A-B157-0AC399069A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4945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DC731-1820-4AB9-AB30-378D8BD60D7B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98AF-DE59-480A-B157-0AC399069A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7540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DC731-1820-4AB9-AB30-378D8BD60D7B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98AF-DE59-480A-B157-0AC399069A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1095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DC731-1820-4AB9-AB30-378D8BD60D7B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098AF-DE59-480A-B157-0AC399069A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5422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32807" y="896372"/>
            <a:ext cx="9144000" cy="2387600"/>
          </a:xfrm>
        </p:spPr>
        <p:txBody>
          <a:bodyPr/>
          <a:lstStyle/>
          <a:p>
            <a:r>
              <a:rPr lang="cs-CZ" dirty="0"/>
              <a:t>Alfa </a:t>
            </a:r>
            <a:r>
              <a:rPr lang="cs-CZ" dirty="0" err="1"/>
              <a:t>College</a:t>
            </a:r>
            <a:r>
              <a:rPr lang="cs-CZ" dirty="0"/>
              <a:t> – Groningen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6349" y="3506577"/>
            <a:ext cx="5716386" cy="252015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Termín stáže 3. – 8.4.2022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Projekt č.: CZ.07.4.68/0.0/0.0/19_071/0001945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Zahraniční stáže pedagogů, Výzva 54 OAP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Účastníci: Jaroš, </a:t>
            </a:r>
            <a:r>
              <a:rPr lang="cs-CZ" dirty="0" err="1"/>
              <a:t>Bartyzal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3048000" y="172084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57" y="69943"/>
            <a:ext cx="7337367" cy="16048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875" y="3842515"/>
            <a:ext cx="5173785" cy="161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82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ovéPole 21"/>
          <p:cNvSpPr txBox="1"/>
          <p:nvPr/>
        </p:nvSpPr>
        <p:spPr>
          <a:xfrm>
            <a:off x="804985" y="789354"/>
            <a:ext cx="905803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Alfa </a:t>
            </a:r>
            <a:r>
              <a:rPr lang="cs-CZ" sz="4000" dirty="0" err="1"/>
              <a:t>college</a:t>
            </a:r>
            <a:endParaRPr lang="cs-CZ" sz="4000" dirty="0"/>
          </a:p>
          <a:p>
            <a:endParaRPr lang="cs-CZ" sz="2400" dirty="0"/>
          </a:p>
          <a:p>
            <a:pPr marL="285750" indent="-285750">
              <a:buFontTx/>
              <a:buChar char="-"/>
            </a:pPr>
            <a:r>
              <a:rPr lang="cs-CZ" sz="2400" dirty="0"/>
              <a:t>Střední škola </a:t>
            </a:r>
          </a:p>
          <a:p>
            <a:endParaRPr lang="cs-CZ" sz="2400" dirty="0"/>
          </a:p>
          <a:p>
            <a:pPr marL="285750" indent="-285750">
              <a:buFontTx/>
              <a:buChar char="-"/>
            </a:pPr>
            <a:r>
              <a:rPr lang="cs-CZ" sz="2400" dirty="0"/>
              <a:t>Přes 50 000 studentů po celé provincii </a:t>
            </a:r>
          </a:p>
          <a:p>
            <a:r>
              <a:rPr lang="cs-CZ" sz="2400" dirty="0"/>
              <a:t>    Groningen</a:t>
            </a:r>
          </a:p>
          <a:p>
            <a:pPr marL="285750" indent="-285750">
              <a:buFontTx/>
              <a:buChar char="-"/>
            </a:pPr>
            <a:endParaRPr lang="cs-CZ" sz="2400" dirty="0"/>
          </a:p>
          <a:p>
            <a:pPr marL="285750" indent="-285750">
              <a:buFontTx/>
              <a:buChar char="-"/>
            </a:pPr>
            <a:r>
              <a:rPr lang="cs-CZ" sz="2400" dirty="0"/>
              <a:t>Mnoho poboček s různým zaměřením</a:t>
            </a:r>
          </a:p>
          <a:p>
            <a:endParaRPr lang="cs-CZ" sz="2400" dirty="0"/>
          </a:p>
          <a:p>
            <a:pPr marL="285750" indent="-285750">
              <a:buFontTx/>
              <a:buChar char="-"/>
            </a:pPr>
            <a:r>
              <a:rPr lang="cs-CZ" sz="2400" dirty="0"/>
              <a:t>Individuální přístup k žákům s OMJ</a:t>
            </a:r>
          </a:p>
          <a:p>
            <a:pPr marL="285750" indent="-285750">
              <a:buFontTx/>
              <a:buChar char="-"/>
            </a:pPr>
            <a:endParaRPr lang="cs-CZ" sz="2400" dirty="0"/>
          </a:p>
          <a:p>
            <a:pPr marL="285750" indent="-285750">
              <a:buFontTx/>
              <a:buChar char="-"/>
            </a:pPr>
            <a:endParaRPr lang="cs-CZ" sz="2400" dirty="0"/>
          </a:p>
          <a:p>
            <a:pPr marL="285750" indent="-285750">
              <a:buFontTx/>
              <a:buChar char="-"/>
            </a:pPr>
            <a:endParaRPr lang="cs-CZ" sz="2400" dirty="0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246" y="1320798"/>
            <a:ext cx="5365652" cy="386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77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061556" y="1014153"/>
            <a:ext cx="708244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>
              <a:lnSpc>
                <a:spcPct val="107000"/>
              </a:lnSpc>
              <a:spcAft>
                <a:spcPts val="1335"/>
              </a:spcAft>
            </a:pPr>
            <a:endParaRPr lang="cs-CZ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523" y="257908"/>
            <a:ext cx="5380592" cy="559581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85399" y="1014153"/>
            <a:ext cx="571060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Nizozemský model školství</a:t>
            </a:r>
          </a:p>
          <a:p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Složitý přechod mezi obory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Po základní škole už musí být student rozhodnut o </a:t>
            </a:r>
          </a:p>
          <a:p>
            <a:r>
              <a:rPr lang="cs-CZ" dirty="0"/>
              <a:t>      dalším postupu</a:t>
            </a:r>
          </a:p>
          <a:p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Systém otevřený pro mezinárodní studenty, hlavně</a:t>
            </a:r>
          </a:p>
          <a:p>
            <a:r>
              <a:rPr lang="cs-CZ" dirty="0"/>
              <a:t>      z původních kolonií ( Jižní Amerika, </a:t>
            </a:r>
            <a:r>
              <a:rPr lang="cs-CZ" dirty="0" err="1"/>
              <a:t>Indonesie</a:t>
            </a:r>
            <a:r>
              <a:rPr lang="cs-CZ" dirty="0"/>
              <a:t>….)</a:t>
            </a:r>
          </a:p>
          <a:p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Angličtina jako hlavní komunikační jazyk studentů s OMJ, pedagogové mluví plynně, to dopomáhá lepší adaptaci žáků s OMJ</a:t>
            </a:r>
          </a:p>
        </p:txBody>
      </p:sp>
    </p:spTree>
    <p:extLst>
      <p:ext uri="{BB962C8B-B14F-4D97-AF65-F5344CB8AC3E}">
        <p14:creationId xmlns:p14="http://schemas.microsoft.com/office/powerpoint/2010/main" val="1591510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139311" y="763361"/>
            <a:ext cx="8807655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Žáci s OMJ v nizozemském systému</a:t>
            </a:r>
          </a:p>
          <a:p>
            <a:endParaRPr lang="cs-CZ" sz="2800" b="1" dirty="0"/>
          </a:p>
          <a:p>
            <a:r>
              <a:rPr lang="cs-CZ" sz="2800" b="1" dirty="0"/>
              <a:t>1. Intenzivní kurz před nástupem do školy</a:t>
            </a:r>
          </a:p>
          <a:p>
            <a:r>
              <a:rPr lang="cs-CZ" sz="2800" b="1" dirty="0"/>
              <a:t>2. Jazykové kurzy hrazené státem</a:t>
            </a:r>
          </a:p>
          <a:p>
            <a:r>
              <a:rPr lang="cs-CZ" sz="2800" b="1" dirty="0"/>
              <a:t>3. Výuka skrze angličtinu jako mezinárodní jazyk</a:t>
            </a:r>
          </a:p>
          <a:p>
            <a:r>
              <a:rPr lang="cs-CZ" sz="2800" b="1" dirty="0"/>
              <a:t>4. Skvělá jazyková vybavenost pedagogického sboru</a:t>
            </a:r>
          </a:p>
          <a:p>
            <a:r>
              <a:rPr lang="cs-CZ" sz="2800" b="1" dirty="0"/>
              <a:t>5. Zapojení studentů s OMJ do praktické výuky (zeměpis, dějepis, obchod)</a:t>
            </a:r>
          </a:p>
          <a:p>
            <a:r>
              <a:rPr lang="cs-CZ" sz="2800" b="1" dirty="0"/>
              <a:t>6. Mezinárodní projekty, studenti s OMJ působí jako tlumočníci</a:t>
            </a:r>
          </a:p>
          <a:p>
            <a:r>
              <a:rPr lang="cs-CZ" sz="2800" b="1" dirty="0"/>
              <a:t>7. Široká dostupnost výukových materiálů v jazykových mutacích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8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83476" y="631968"/>
            <a:ext cx="878657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Přenos hlavních myšlenek do českého školství </a:t>
            </a:r>
          </a:p>
          <a:p>
            <a:r>
              <a:rPr lang="cs-CZ" sz="3600" dirty="0"/>
              <a:t>ve spojitosti s žáky s OMJ</a:t>
            </a:r>
          </a:p>
          <a:p>
            <a:endParaRPr lang="cs-CZ" sz="2400" dirty="0"/>
          </a:p>
          <a:p>
            <a:pPr marL="457200" indent="-457200">
              <a:buAutoNum type="arabicPeriod"/>
            </a:pPr>
            <a:r>
              <a:rPr lang="cs-CZ" sz="2400" dirty="0"/>
              <a:t>Výukové materiály online</a:t>
            </a:r>
          </a:p>
          <a:p>
            <a:pPr marL="457200" indent="-457200">
              <a:buAutoNum type="arabicPeriod"/>
            </a:pPr>
            <a:r>
              <a:rPr lang="cs-CZ" sz="2400" dirty="0"/>
              <a:t>Zapojení studentů do mezinárodních projektů</a:t>
            </a:r>
          </a:p>
          <a:p>
            <a:pPr marL="457200" indent="-457200">
              <a:buAutoNum type="arabicPeriod"/>
            </a:pPr>
            <a:r>
              <a:rPr lang="cs-CZ" sz="2400" dirty="0"/>
              <a:t>Zapojení studentů s OMJ do výuky předmětů v ČJ</a:t>
            </a:r>
          </a:p>
          <a:p>
            <a:pPr marL="457200" indent="-457200">
              <a:buAutoNum type="arabicPeriod"/>
            </a:pPr>
            <a:r>
              <a:rPr lang="cs-CZ" sz="2400" dirty="0"/>
              <a:t>Zlepšování jazykové vybavenosti pedagogů</a:t>
            </a:r>
          </a:p>
          <a:p>
            <a:pPr marL="457200" indent="-457200">
              <a:buAutoNum type="arabicPeriod"/>
            </a:pPr>
            <a:r>
              <a:rPr lang="cs-CZ" sz="2400" dirty="0"/>
              <a:t>Digitalizace</a:t>
            </a:r>
          </a:p>
          <a:p>
            <a:pPr marL="457200" indent="-457200">
              <a:buAutoNum type="arabicPeriod"/>
            </a:pPr>
            <a:r>
              <a:rPr lang="cs-CZ" sz="2400" dirty="0"/>
              <a:t>Možnost využití překladových slovníků online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B090687-B34C-F7C4-13FF-2D1B1F1BC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545" y="3429000"/>
            <a:ext cx="4185007" cy="313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25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074AFEB-59B7-527D-D451-E159EA292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E5402E8-DFEA-41B4-1BCE-B0BAEF10EE22}"/>
              </a:ext>
            </a:extLst>
          </p:cNvPr>
          <p:cNvSpPr txBox="1"/>
          <p:nvPr/>
        </p:nvSpPr>
        <p:spPr>
          <a:xfrm>
            <a:off x="3909848" y="777766"/>
            <a:ext cx="40761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Děkujeme za pozornost</a:t>
            </a:r>
          </a:p>
        </p:txBody>
      </p:sp>
    </p:spTree>
    <p:extLst>
      <p:ext uri="{BB962C8B-B14F-4D97-AF65-F5344CB8AC3E}">
        <p14:creationId xmlns:p14="http://schemas.microsoft.com/office/powerpoint/2010/main" val="237918171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221</Words>
  <Application>Microsoft Macintosh PowerPoint</Application>
  <PresentationFormat>Širokoúhlá obrazovka</PresentationFormat>
  <Paragraphs>46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Motiv Office</vt:lpstr>
      <vt:lpstr>Alfa College – Groningen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Tomáš Jaroš</dc:creator>
  <cp:lastModifiedBy>Ing. Nikol Podhrázská</cp:lastModifiedBy>
  <cp:revision>17</cp:revision>
  <dcterms:created xsi:type="dcterms:W3CDTF">2021-11-05T12:58:38Z</dcterms:created>
  <dcterms:modified xsi:type="dcterms:W3CDTF">2022-05-25T10:16:26Z</dcterms:modified>
</cp:coreProperties>
</file>