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76" r:id="rId5"/>
    <p:sldId id="258" r:id="rId6"/>
    <p:sldId id="282" r:id="rId7"/>
    <p:sldId id="259" r:id="rId8"/>
    <p:sldId id="296" r:id="rId9"/>
    <p:sldId id="260" r:id="rId10"/>
    <p:sldId id="261" r:id="rId11"/>
    <p:sldId id="265" r:id="rId12"/>
    <p:sldId id="270" r:id="rId13"/>
    <p:sldId id="297" r:id="rId14"/>
  </p:sldIdLst>
  <p:sldSz cx="12192000" cy="6858000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55665-918A-4F0B-948D-FA8C3FA2D23A}" type="datetimeFigureOut">
              <a:rPr lang="cs-CZ"/>
              <a:pPr>
                <a:defRPr/>
              </a:pPr>
              <a:t>24.05.2022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BBA91-C164-484D-AF93-1E2756846E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947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88209-ADE7-4294-A8D3-CAB88E706690}" type="datetimeFigureOut">
              <a:rPr lang="cs-CZ"/>
              <a:pPr>
                <a:defRPr/>
              </a:pPr>
              <a:t>24.05.2022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A30C1-EE23-42B0-8E71-370FD47C7C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9960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E73FE-2FB0-48F9-BC5A-B5E55C273CF2}" type="datetimeFigureOut">
              <a:rPr lang="cs-CZ"/>
              <a:pPr>
                <a:defRPr/>
              </a:pPr>
              <a:t>24.05.2022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FA3A1-A85E-437D-B099-F75AE754D5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0823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26E76-1A73-4002-B2F1-FDD5901FC8EB}" type="datetimeFigureOut">
              <a:rPr lang="cs-CZ"/>
              <a:pPr>
                <a:defRPr/>
              </a:pPr>
              <a:t>24.05.2022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3EDAE-7991-471E-B9D8-8D4F9BF6A4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52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5AB89-525B-4963-B30E-C06216127EDC}" type="datetimeFigureOut">
              <a:rPr lang="cs-CZ"/>
              <a:pPr>
                <a:defRPr/>
              </a:pPr>
              <a:t>24.05.2022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C14DB-6C9B-40F8-912A-DAC718EEE1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055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CEF8F-A301-4986-8143-86AB7586F874}" type="datetimeFigureOut">
              <a:rPr lang="cs-CZ"/>
              <a:pPr>
                <a:defRPr/>
              </a:pPr>
              <a:t>24.05.2022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2790-4B55-403A-B6D7-84079003B2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042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1993C-8DA8-4C5C-88A2-563DC4D4BAB0}" type="datetimeFigureOut">
              <a:rPr lang="cs-CZ"/>
              <a:pPr>
                <a:defRPr/>
              </a:pPr>
              <a:t>24.05.2022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2B0E8-9A98-423C-86A3-0E47F0079A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9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1B44B-BA89-4218-BBD6-9CBA77DFF48C}" type="datetimeFigureOut">
              <a:rPr lang="cs-CZ"/>
              <a:pPr>
                <a:defRPr/>
              </a:pPr>
              <a:t>24.05.2022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A0018-D049-40DA-A989-33E673CD38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5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20FF6-9CA8-4859-B241-E93A257C0C9C}" type="datetimeFigureOut">
              <a:rPr lang="cs-CZ"/>
              <a:pPr>
                <a:defRPr/>
              </a:pPr>
              <a:t>24.05.2022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EB028-2B06-4C76-9048-DB0A010F7E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067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FE16B-DA3A-41AE-BDA3-B9F5460CF701}" type="datetimeFigureOut">
              <a:rPr lang="cs-CZ"/>
              <a:pPr>
                <a:defRPr/>
              </a:pPr>
              <a:t>24.05.2022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6FAB0-148A-4B95-93D7-C37E96380C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2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CFE62-65B0-480F-9561-28555B44A0E8}" type="datetimeFigureOut">
              <a:rPr lang="cs-CZ"/>
              <a:pPr>
                <a:defRPr/>
              </a:pPr>
              <a:t>24.05.2022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E55C2-4FFF-4C7F-8504-1560C3C3DA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349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96E22F-00FD-4B36-AF4E-DC60EE80A9C7}" type="datetimeFigureOut">
              <a:rPr lang="cs-CZ"/>
              <a:pPr>
                <a:defRPr/>
              </a:pPr>
              <a:t>24.05.2022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DF62BC-F99C-41BA-A4B1-D4CDB5A34B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1524000" y="750521"/>
            <a:ext cx="9439275" cy="352583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800" dirty="0">
                <a:solidFill>
                  <a:schemeClr val="accent5">
                    <a:lumMod val="75000"/>
                  </a:schemeClr>
                </a:solidFill>
              </a:rPr>
              <a:t>Informace ze stáže na střední škole </a:t>
            </a:r>
            <a:r>
              <a:rPr lang="cs-CZ" altLang="cs-CZ" sz="4800" dirty="0" err="1">
                <a:solidFill>
                  <a:schemeClr val="accent5">
                    <a:lumMod val="75000"/>
                  </a:schemeClr>
                </a:solidFill>
              </a:rPr>
              <a:t>Kaurialan</a:t>
            </a:r>
            <a:r>
              <a:rPr lang="cs-CZ" altLang="cs-CZ" sz="4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altLang="cs-CZ" sz="4800" dirty="0" err="1">
                <a:solidFill>
                  <a:schemeClr val="accent5">
                    <a:lumMod val="75000"/>
                  </a:schemeClr>
                </a:solidFill>
              </a:rPr>
              <a:t>Lukio</a:t>
            </a:r>
            <a:r>
              <a:rPr lang="cs-CZ" altLang="cs-CZ" sz="4800" dirty="0">
                <a:solidFill>
                  <a:schemeClr val="accent5">
                    <a:lumMod val="75000"/>
                  </a:schemeClr>
                </a:solidFill>
              </a:rPr>
              <a:t> ve </a:t>
            </a:r>
            <a:r>
              <a:rPr lang="cs-CZ" altLang="cs-CZ" sz="4800" dirty="0" err="1">
                <a:solidFill>
                  <a:schemeClr val="accent5">
                    <a:lumMod val="75000"/>
                  </a:schemeClr>
                </a:solidFill>
              </a:rPr>
              <a:t>Hämeenlinně</a:t>
            </a:r>
            <a:r>
              <a:rPr lang="cs-CZ" altLang="cs-CZ" sz="4800" dirty="0">
                <a:solidFill>
                  <a:schemeClr val="accent5">
                    <a:lumMod val="75000"/>
                  </a:schemeClr>
                </a:solidFill>
              </a:rPr>
              <a:t>, Finsko, v termínu pondělí 4/10 – pátek 8/10</a:t>
            </a:r>
            <a:br>
              <a:rPr lang="cs-CZ" altLang="cs-CZ" sz="4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altLang="cs-CZ" sz="4800" dirty="0"/>
              <a:t> </a:t>
            </a:r>
            <a:br>
              <a:rPr lang="cs-CZ" altLang="cs-CZ" sz="4800" dirty="0"/>
            </a:br>
            <a:r>
              <a:rPr lang="cs-CZ" altLang="cs-CZ" sz="2400" dirty="0"/>
              <a:t>Předkládají O. Červinka a J. </a:t>
            </a:r>
            <a:r>
              <a:rPr lang="cs-CZ" altLang="cs-CZ" sz="2400" dirty="0" err="1"/>
              <a:t>Eibel</a:t>
            </a:r>
            <a:br>
              <a:rPr lang="cs-CZ" altLang="cs-CZ" sz="4400" dirty="0"/>
            </a:br>
            <a:r>
              <a:rPr lang="cs-CZ" altLang="cs-CZ" sz="2800" dirty="0"/>
              <a:t>Projekt č. </a:t>
            </a:r>
            <a:r>
              <a:rPr lang="cs-CZ" sz="2400" dirty="0"/>
              <a:t>CZ.07.4.68/0.0/0.0/18_066/0001529</a:t>
            </a:r>
            <a:endParaRPr lang="cs-CZ" altLang="cs-CZ" sz="2400" dirty="0"/>
          </a:p>
        </p:txBody>
      </p:sp>
      <p:sp>
        <p:nvSpPr>
          <p:cNvPr id="2051" name="Podnadpis 2"/>
          <p:cNvSpPr>
            <a:spLocks noGrp="1"/>
          </p:cNvSpPr>
          <p:nvPr>
            <p:ph type="subTitle" idx="1"/>
          </p:nvPr>
        </p:nvSpPr>
        <p:spPr>
          <a:xfrm>
            <a:off x="1524000" y="5048250"/>
            <a:ext cx="9144000" cy="209550"/>
          </a:xfrm>
        </p:spPr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276358"/>
            <a:ext cx="10058400" cy="22640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713509" y="689322"/>
            <a:ext cx="10515600" cy="679450"/>
          </a:xfrm>
        </p:spPr>
        <p:txBody>
          <a:bodyPr/>
          <a:lstStyle/>
          <a:p>
            <a:pPr eaLnBrk="1" hangingPunct="1"/>
            <a:r>
              <a:rPr lang="cs-CZ" altLang="cs-CZ" dirty="0"/>
              <a:t>IT vybavení: 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37607"/>
            <a:ext cx="10515600" cy="4861618"/>
          </a:xfrm>
        </p:spPr>
        <p:txBody>
          <a:bodyPr/>
          <a:lstStyle/>
          <a:p>
            <a:pPr eaLnBrk="1" hangingPunct="1"/>
            <a:r>
              <a:rPr lang="cs-CZ" altLang="cs-CZ" dirty="0"/>
              <a:t>Třídy jsou trvale určeny specifickým kurzům</a:t>
            </a:r>
          </a:p>
          <a:p>
            <a:pPr eaLnBrk="1" hangingPunct="1"/>
            <a:r>
              <a:rPr lang="cs-CZ" altLang="cs-CZ" dirty="0"/>
              <a:t>K řadě tříd přiléhají kabinety s pomůckami, které jsou velmi dobře vybaveny IT technikou</a:t>
            </a:r>
          </a:p>
          <a:p>
            <a:pPr eaLnBrk="1" hangingPunct="1"/>
            <a:r>
              <a:rPr lang="cs-CZ" altLang="cs-CZ" dirty="0"/>
              <a:t>Všechny třídy jsou vybaveny stolní kamerou pro snímání knihy či textu na stole a rozbočovačem s mnoha konektory (např.pro </a:t>
            </a:r>
            <a:r>
              <a:rPr lang="cs-CZ" altLang="cs-CZ" dirty="0" err="1"/>
              <a:t>smartphone</a:t>
            </a:r>
            <a:r>
              <a:rPr lang="cs-CZ" altLang="cs-CZ" dirty="0"/>
              <a:t>). Na chodbách jsou také stojany s proudovými zásuvkami a datovými konektory</a:t>
            </a:r>
          </a:p>
          <a:p>
            <a:pPr eaLnBrk="1" hangingPunct="1"/>
            <a:r>
              <a:rPr lang="cs-CZ" altLang="cs-CZ" dirty="0"/>
              <a:t>Vysoká úroveň digitalizace napomáhá žákům s OMJ k dobré adaptaci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27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Výuka práce s žáky s OMJ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838200" y="1077913"/>
            <a:ext cx="10515600" cy="5387975"/>
          </a:xfrm>
        </p:spPr>
        <p:txBody>
          <a:bodyPr/>
          <a:lstStyle/>
          <a:p>
            <a:pPr eaLnBrk="1" hangingPunct="1"/>
            <a:r>
              <a:rPr lang="cs-CZ" altLang="en-US" sz="2000" dirty="0" err="1"/>
              <a:t>Spol.vědy</a:t>
            </a:r>
            <a:r>
              <a:rPr lang="cs-CZ" altLang="en-US" sz="2000" dirty="0"/>
              <a:t>: globalizace s výkladem, prezentace názorů ve skupinách po 4-5 studentech, interakce se studenty, velmi dobré zapojení žáků s OMJ, kteří měli pro případnou potřebu k dispozici překladač</a:t>
            </a:r>
          </a:p>
          <a:p>
            <a:pPr eaLnBrk="1" hangingPunct="1"/>
            <a:r>
              <a:rPr lang="cs-CZ" altLang="en-US" sz="2000" dirty="0"/>
              <a:t>Historie: diskuse o finském vládním systému se zaměřením na diplomacii a jejich úkolech, diskuse o výzvědné činnosti. Velmi aktivní interakce se studenty, vč. žáků s OMJ, vtahování hostů do diskuse, časté přecházení do angličtiny</a:t>
            </a:r>
          </a:p>
          <a:p>
            <a:pPr eaLnBrk="1" hangingPunct="1"/>
            <a:r>
              <a:rPr lang="cs-CZ" altLang="en-US" sz="2000" dirty="0"/>
              <a:t>Grafický design: popis SW programů pro tvorbu grafiky (k dispozici ve škole), široká nabídka školních knih o grafice (min.15 knih na stole pro studenty), tvorba vlastního studentského návrhu jak popsat kurz, prezentace předchozích prací téhož kurzu. Bohaté vybavení třídy v kabinetech (papíry, štětce, barvy, psací potřeby, knihovna). Značná interakce mezi učitelem a studenty, žáky s OMJ</a:t>
            </a:r>
          </a:p>
          <a:p>
            <a:pPr eaLnBrk="1" hangingPunct="1"/>
            <a:r>
              <a:rPr lang="cs-CZ" altLang="en-US" sz="2000" dirty="0"/>
              <a:t>Biologie/chemie: vysvětlení náplně kurzu a podmínek zkoušky, distribuce téhož v písemné formě, příklad závěreční zprávy z předchozích pokusů. Nulový kontakt se studenty</a:t>
            </a:r>
          </a:p>
          <a:p>
            <a:pPr eaLnBrk="1" hangingPunct="1"/>
            <a:endParaRPr lang="cs-CZ" altLang="en-US" sz="2000" dirty="0"/>
          </a:p>
          <a:p>
            <a:pPr eaLnBrk="1" hangingPunct="1"/>
            <a:r>
              <a:rPr lang="cs-CZ" altLang="en-US" sz="2000" dirty="0"/>
              <a:t>Velmi dobrá a aktivní práce se žáky s OMJ, zapojování ve skupinách, diskuzích </a:t>
            </a:r>
          </a:p>
          <a:p>
            <a:pPr eaLnBrk="1" hangingPunct="1"/>
            <a:endParaRPr lang="cs-CZ" altLang="en-US" dirty="0"/>
          </a:p>
          <a:p>
            <a:pPr eaLnBrk="1" hangingPunct="1"/>
            <a:endParaRPr lang="cs-CZ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88"/>
          </a:xfrm>
        </p:spPr>
        <p:txBody>
          <a:bodyPr/>
          <a:lstStyle/>
          <a:p>
            <a:pPr eaLnBrk="1" hangingPunct="1"/>
            <a:r>
              <a:rPr lang="cs-CZ" altLang="en-US" sz="3600" dirty="0"/>
              <a:t>Klub, STEAM – výhody pro žáky s OMJ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92213"/>
            <a:ext cx="10515600" cy="538797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International Club: předvedení akcí, které tento studentský spolek provádí pro školu. Možnosti klubu, </a:t>
            </a:r>
            <a:r>
              <a:rPr lang="cs-CZ" dirty="0" err="1"/>
              <a:t>info</a:t>
            </a:r>
            <a:r>
              <a:rPr lang="cs-CZ" dirty="0"/>
              <a:t> o prezentaci různých zemí ve škole, zapojení žáků s OMJ a prezentace jejich země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cs-CZ" dirty="0"/>
              <a:t> 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cs-CZ" dirty="0"/>
              <a:t>STEAM: Zkratka pro anglické termíny věda, technologie, strojírenství, umění, matematika. Prezentace této záležitosti podporované finskou vládou, popis detailů tohoto přístupu spočívajícího hlavně na využívání </a:t>
            </a:r>
            <a:r>
              <a:rPr lang="cs-CZ" dirty="0" err="1"/>
              <a:t>digitání</a:t>
            </a:r>
            <a:r>
              <a:rPr lang="cs-CZ" dirty="0"/>
              <a:t> </a:t>
            </a:r>
            <a:r>
              <a:rPr lang="cs-CZ" dirty="0" err="1"/>
              <a:t>technologe</a:t>
            </a:r>
            <a:r>
              <a:rPr lang="cs-CZ" dirty="0"/>
              <a:t>, 3D tisku a </a:t>
            </a:r>
            <a:r>
              <a:rPr lang="cs-CZ" dirty="0" err="1"/>
              <a:t>virtual</a:t>
            </a:r>
            <a:r>
              <a:rPr lang="cs-CZ" dirty="0"/>
              <a:t> reality. </a:t>
            </a:r>
          </a:p>
          <a:p>
            <a:pPr eaLnBrk="1" hangingPunct="1"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3200">
                <a:solidFill>
                  <a:srgbClr val="FF0000"/>
                </a:solidFill>
              </a:rPr>
              <a:t>A rozloučení se zemí tisíce jezer …..</a:t>
            </a:r>
          </a:p>
        </p:txBody>
      </p:sp>
      <p:pic>
        <p:nvPicPr>
          <p:cNvPr id="41987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5075" y="1438275"/>
            <a:ext cx="7075488" cy="51720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7263"/>
          </a:xfrm>
        </p:spPr>
        <p:txBody>
          <a:bodyPr/>
          <a:lstStyle/>
          <a:p>
            <a:pPr eaLnBrk="1" hangingPunct="1"/>
            <a:r>
              <a:rPr lang="cs-CZ" altLang="cs-CZ" dirty="0"/>
              <a:t>Škola: 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67931"/>
            <a:ext cx="10515600" cy="4787900"/>
          </a:xfrm>
        </p:spPr>
        <p:txBody>
          <a:bodyPr/>
          <a:lstStyle/>
          <a:p>
            <a:pPr eaLnBrk="1" hangingPunct="1"/>
            <a:r>
              <a:rPr lang="cs-CZ" altLang="cs-CZ" dirty="0"/>
              <a:t>Škola má v současné době cca 1 500 studentů</a:t>
            </a:r>
          </a:p>
          <a:p>
            <a:pPr eaLnBrk="1" hangingPunct="1"/>
            <a:r>
              <a:rPr lang="cs-CZ" altLang="cs-CZ" dirty="0"/>
              <a:t>Je to škola patřící do skupiny čtyř dalších státních škol v regionu </a:t>
            </a:r>
            <a:r>
              <a:rPr lang="cs-CZ" altLang="cs-CZ" dirty="0" err="1"/>
              <a:t>Häme</a:t>
            </a:r>
            <a:endParaRPr lang="cs-CZ" altLang="cs-CZ" dirty="0"/>
          </a:p>
          <a:p>
            <a:pPr eaLnBrk="1" hangingPunct="1"/>
            <a:r>
              <a:rPr lang="cs-CZ" altLang="cs-CZ" dirty="0"/>
              <a:t>Ředitel </a:t>
            </a:r>
            <a:r>
              <a:rPr lang="cs-CZ" altLang="cs-CZ" dirty="0" err="1"/>
              <a:t>Tuomo</a:t>
            </a:r>
            <a:r>
              <a:rPr lang="cs-CZ" altLang="cs-CZ" dirty="0"/>
              <a:t> </a:t>
            </a:r>
            <a:r>
              <a:rPr lang="cs-CZ" altLang="cs-CZ" dirty="0" err="1"/>
              <a:t>Iltanen</a:t>
            </a:r>
            <a:r>
              <a:rPr lang="cs-CZ" altLang="cs-CZ" dirty="0"/>
              <a:t> je také vedoucím této skupiny škol. Škola je velmi rozlehlá, má starší a novější část, mimořádně velkou jídelnu</a:t>
            </a:r>
          </a:p>
          <a:p>
            <a:pPr eaLnBrk="1" hangingPunct="1"/>
            <a:r>
              <a:rPr lang="cs-CZ" altLang="cs-CZ" dirty="0"/>
              <a:t>Školní rok má 190 dní a skládá se z pěti sedmitýdenních period s různými kursy, jednak povinnými a jednak volitelnými. Každý kurs představuje 38 hodin výuky. Na konci této periody sedmi týdnů je vždy zkoušení resp. známkování, tedy za rok je 5 testovacích týdnů. Školní rok začíná po polovině srpna (pohyblivé datum, rozhoduje ředitel) a končí vždy v sobotu 22. týdne roku</a:t>
            </a:r>
          </a:p>
          <a:p>
            <a:pPr eaLnBrk="1" hangingPunct="1"/>
            <a:r>
              <a:rPr lang="cs-CZ" altLang="cs-CZ" dirty="0"/>
              <a:t>Žáci s OMJ mají při testování více času na zpracování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930" y="-3"/>
            <a:ext cx="509985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53" y="58189"/>
            <a:ext cx="4386349" cy="328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53" y="3428997"/>
            <a:ext cx="4386349" cy="328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8838"/>
          </a:xfrm>
        </p:spPr>
        <p:txBody>
          <a:bodyPr/>
          <a:lstStyle/>
          <a:p>
            <a:pPr eaLnBrk="1" hangingPunct="1"/>
            <a:r>
              <a:rPr lang="cs-CZ" altLang="cs-CZ" dirty="0"/>
              <a:t>Výuka: 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838200" y="1387475"/>
            <a:ext cx="10515600" cy="4997450"/>
          </a:xfrm>
        </p:spPr>
        <p:txBody>
          <a:bodyPr/>
          <a:lstStyle/>
          <a:p>
            <a:pPr eaLnBrk="1" hangingPunct="1"/>
            <a:r>
              <a:rPr lang="cs-CZ" altLang="cs-CZ" dirty="0"/>
              <a:t>Hodina výuky trvá 75 minut, v poledne jsou u různých tříd přestávky 30 min na oběd, aby se jídelna nepřeplnila. Jídelna nabízí zdarma pro studenty snídaně i obědy. Vždy s vegetariánskou verzí, mlékem a chlebem s máslem. Žáci mají možnost jídlo bezprostředně po obědě hodnotit.</a:t>
            </a:r>
          </a:p>
          <a:p>
            <a:pPr eaLnBrk="1" hangingPunct="1"/>
            <a:r>
              <a:rPr lang="cs-CZ" altLang="cs-CZ" dirty="0"/>
              <a:t>Škola je velmi intenzivně zapojená do mezinárodních projektů a výměn studentů, a to nejen zásluhou aktivního ředitele, ale také jednotlivých učitelů</a:t>
            </a:r>
          </a:p>
          <a:p>
            <a:pPr eaLnBrk="1" hangingPunct="1"/>
            <a:r>
              <a:rPr lang="cs-CZ" altLang="cs-CZ" dirty="0"/>
              <a:t>Žáci s OMJ jsou tedy velmi dobře přijímání a práce s nimi je naprostou samozřejmostí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007"/>
            <a:ext cx="4012276" cy="300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66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20192"/>
            <a:ext cx="4012276" cy="300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6300"/>
          </a:xfrm>
        </p:spPr>
        <p:txBody>
          <a:bodyPr/>
          <a:lstStyle/>
          <a:p>
            <a:pPr eaLnBrk="1" hangingPunct="1"/>
            <a:r>
              <a:rPr lang="cs-CZ" altLang="cs-CZ" dirty="0"/>
              <a:t>Práce s žáky s OMJ: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838200" y="1499120"/>
            <a:ext cx="10515600" cy="5224463"/>
          </a:xfrm>
        </p:spPr>
        <p:txBody>
          <a:bodyPr/>
          <a:lstStyle/>
          <a:p>
            <a:pPr eaLnBrk="1" hangingPunct="1"/>
            <a:r>
              <a:rPr lang="cs-CZ" altLang="cs-CZ" dirty="0"/>
              <a:t>Škola má skupinu cca 30 tzv. tutorů, což jsou studenti zabývající se buďto pomocí novým studentům či žákům s OMJ (pomáhají s orientací ve škole, skupina IT pomocníků) nebo obecně pomocí všem (skupina tělocviku o přestávkách a sportovních soutěží, skupina literární vydávající školní časopis – na webu)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Ve většině předmětů je používán téměř všemi studenty notebook, v některých však nikoliv. Důvodem používání notebooků je zejména skutečnost, že zkoušky resp. maturita jsou celostátní a pouze digitálně, proto se studenti tímto připravují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55" y="99753"/>
            <a:ext cx="4361410" cy="327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55" y="3433156"/>
            <a:ext cx="4361410" cy="327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41" y="1005320"/>
            <a:ext cx="6307975" cy="473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0775"/>
          </a:xfrm>
        </p:spPr>
        <p:txBody>
          <a:bodyPr/>
          <a:lstStyle/>
          <a:p>
            <a:pPr eaLnBrk="1" hangingPunct="1"/>
            <a:r>
              <a:rPr lang="cs-CZ" altLang="cs-CZ" dirty="0"/>
              <a:t>Studenti, žáci s OMJ: 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838200" y="1768533"/>
            <a:ext cx="10515600" cy="4881563"/>
          </a:xfrm>
        </p:spPr>
        <p:txBody>
          <a:bodyPr/>
          <a:lstStyle/>
          <a:p>
            <a:pPr eaLnBrk="1" hangingPunct="1"/>
            <a:r>
              <a:rPr lang="cs-CZ" altLang="cs-CZ" dirty="0"/>
              <a:t>Všichni studenti jsou mimořádně disciplinovaní </a:t>
            </a:r>
          </a:p>
          <a:p>
            <a:pPr eaLnBrk="1" hangingPunct="1"/>
            <a:r>
              <a:rPr lang="cs-CZ" altLang="cs-CZ" dirty="0"/>
              <a:t>Studenti i učitelé ovládají velmi dobře angličtinu, vč. žáků s OMJ, i tak mají k dispozici speciální pracovní listy či překladač</a:t>
            </a:r>
          </a:p>
          <a:p>
            <a:pPr eaLnBrk="1" hangingPunct="1"/>
            <a:r>
              <a:rPr lang="cs-CZ" altLang="cs-CZ" dirty="0"/>
              <a:t>Na chodbách jsou k dispozici herní stoly, klavír a puzzle, kde dochází ke zvýšené komunikaci domácích studentů a žáků s OMJ</a:t>
            </a:r>
          </a:p>
          <a:p>
            <a:pPr eaLnBrk="1" hangingPunct="1"/>
            <a:r>
              <a:rPr lang="cs-CZ" altLang="cs-CZ" dirty="0"/>
              <a:t>Realizace inkluze na škole je na velmi dobré úrovni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782</Words>
  <Application>Microsoft Macintosh PowerPoint</Application>
  <PresentationFormat>Širokoúhlá obrazovka</PresentationFormat>
  <Paragraphs>37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Informace ze stáže na střední škole Kaurialan Lukio ve Hämeenlinně, Finsko, v termínu pondělí 4/10 – pátek 8/10   Předkládají O. Červinka a J. Eibel Projekt č. CZ.07.4.68/0.0/0.0/18_066/0001529</vt:lpstr>
      <vt:lpstr>Prezentace aplikace PowerPoint</vt:lpstr>
      <vt:lpstr>Škola: </vt:lpstr>
      <vt:lpstr>Prezentace aplikace PowerPoint</vt:lpstr>
      <vt:lpstr>Výuka: </vt:lpstr>
      <vt:lpstr>Prezentace aplikace PowerPoint</vt:lpstr>
      <vt:lpstr>Práce s žáky s OMJ:</vt:lpstr>
      <vt:lpstr>Prezentace aplikace PowerPoint</vt:lpstr>
      <vt:lpstr>Studenti, žáci s OMJ: </vt:lpstr>
      <vt:lpstr>IT vybavení: </vt:lpstr>
      <vt:lpstr>Výuka práce s žáky s OMJ</vt:lpstr>
      <vt:lpstr>Klub, STEAM – výhody pro žáky s OMJ</vt:lpstr>
      <vt:lpstr>A rozloučení se zemí tisíce jezer …..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student</dc:creator>
  <cp:lastModifiedBy>Ing. Nikol Podhrázská</cp:lastModifiedBy>
  <cp:revision>21</cp:revision>
  <dcterms:created xsi:type="dcterms:W3CDTF">2021-10-11T13:14:39Z</dcterms:created>
  <dcterms:modified xsi:type="dcterms:W3CDTF">2022-05-24T11:05:35Z</dcterms:modified>
</cp:coreProperties>
</file>