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5" r:id="rId7"/>
    <p:sldId id="261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C731-1820-4AB9-AB30-378D8BD60D7B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98AF-DE59-480A-B157-0AC399069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55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C731-1820-4AB9-AB30-378D8BD60D7B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98AF-DE59-480A-B157-0AC399069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07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C731-1820-4AB9-AB30-378D8BD60D7B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98AF-DE59-480A-B157-0AC399069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15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C731-1820-4AB9-AB30-378D8BD60D7B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98AF-DE59-480A-B157-0AC399069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1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C731-1820-4AB9-AB30-378D8BD60D7B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98AF-DE59-480A-B157-0AC399069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93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C731-1820-4AB9-AB30-378D8BD60D7B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98AF-DE59-480A-B157-0AC399069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83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C731-1820-4AB9-AB30-378D8BD60D7B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98AF-DE59-480A-B157-0AC399069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9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C731-1820-4AB9-AB30-378D8BD60D7B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98AF-DE59-480A-B157-0AC399069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925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C731-1820-4AB9-AB30-378D8BD60D7B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98AF-DE59-480A-B157-0AC399069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94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C731-1820-4AB9-AB30-378D8BD60D7B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98AF-DE59-480A-B157-0AC399069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54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C731-1820-4AB9-AB30-378D8BD60D7B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98AF-DE59-480A-B157-0AC399069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09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DC731-1820-4AB9-AB30-378D8BD60D7B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098AF-DE59-480A-B157-0AC399069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42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2807" y="896372"/>
            <a:ext cx="9144000" cy="2387600"/>
          </a:xfrm>
        </p:spPr>
        <p:txBody>
          <a:bodyPr/>
          <a:lstStyle/>
          <a:p>
            <a:r>
              <a:rPr lang="cs-CZ" dirty="0" err="1"/>
              <a:t>Kuarialla</a:t>
            </a:r>
            <a:r>
              <a:rPr lang="cs-CZ" dirty="0"/>
              <a:t> </a:t>
            </a:r>
            <a:r>
              <a:rPr lang="cs-CZ" dirty="0" err="1"/>
              <a:t>upper</a:t>
            </a:r>
            <a:r>
              <a:rPr lang="cs-CZ" dirty="0"/>
              <a:t> </a:t>
            </a:r>
            <a:r>
              <a:rPr lang="cs-CZ" dirty="0" err="1"/>
              <a:t>secondary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Hämeenlinna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349" y="3506577"/>
            <a:ext cx="5716386" cy="252015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Termín stáže 4.9. – 10.9.2021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Projekt č.: CZ.07.4.68/0.0/0.0/18_066/0001529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Zahraniční stáže pedagogů, Výzva 49 OAP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Účastníci: Jaroš, </a:t>
            </a:r>
            <a:r>
              <a:rPr lang="cs-CZ" dirty="0" err="1"/>
              <a:t>Eška</a:t>
            </a:r>
            <a:endParaRPr 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048000" y="17208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20" y="3506577"/>
            <a:ext cx="5394960" cy="30191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57" y="69943"/>
            <a:ext cx="7337367" cy="160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8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286"/>
          <p:cNvGrpSpPr/>
          <p:nvPr/>
        </p:nvGrpSpPr>
        <p:grpSpPr>
          <a:xfrm>
            <a:off x="1579418" y="1155469"/>
            <a:ext cx="8686146" cy="5592639"/>
            <a:chOff x="0" y="0"/>
            <a:chExt cx="8008438" cy="5100931"/>
          </a:xfrm>
        </p:grpSpPr>
        <p:pic>
          <p:nvPicPr>
            <p:cNvPr id="3" name="Picture 4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855927" y="0"/>
              <a:ext cx="3878580" cy="4837176"/>
            </a:xfrm>
            <a:prstGeom prst="rect">
              <a:avLst/>
            </a:prstGeom>
          </p:spPr>
        </p:pic>
        <p:sp>
          <p:nvSpPr>
            <p:cNvPr id="4" name="Rectangle 45"/>
            <p:cNvSpPr/>
            <p:nvPr/>
          </p:nvSpPr>
          <p:spPr>
            <a:xfrm>
              <a:off x="5827217" y="4068778"/>
              <a:ext cx="855109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Source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" name="Rectangle 8144"/>
            <p:cNvSpPr/>
            <p:nvPr/>
          </p:nvSpPr>
          <p:spPr>
            <a:xfrm>
              <a:off x="6470346" y="4068778"/>
              <a:ext cx="74898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: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" name="Rectangle 8145"/>
            <p:cNvSpPr/>
            <p:nvPr/>
          </p:nvSpPr>
          <p:spPr>
            <a:xfrm>
              <a:off x="6526734" y="4068778"/>
              <a:ext cx="74898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47"/>
            <p:cNvSpPr/>
            <p:nvPr/>
          </p:nvSpPr>
          <p:spPr>
            <a:xfrm>
              <a:off x="5827217" y="4312669"/>
              <a:ext cx="464528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The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48"/>
            <p:cNvSpPr/>
            <p:nvPr/>
          </p:nvSpPr>
          <p:spPr>
            <a:xfrm>
              <a:off x="6234126" y="4312669"/>
              <a:ext cx="871014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Finnish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49"/>
            <p:cNvSpPr/>
            <p:nvPr/>
          </p:nvSpPr>
          <p:spPr>
            <a:xfrm>
              <a:off x="6942786" y="4312669"/>
              <a:ext cx="1065652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National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50"/>
            <p:cNvSpPr/>
            <p:nvPr/>
          </p:nvSpPr>
          <p:spPr>
            <a:xfrm>
              <a:off x="5827217" y="4556509"/>
              <a:ext cx="1096114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Board of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51"/>
            <p:cNvSpPr/>
            <p:nvPr/>
          </p:nvSpPr>
          <p:spPr>
            <a:xfrm>
              <a:off x="6653226" y="4556509"/>
              <a:ext cx="1201250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Education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8146"/>
            <p:cNvSpPr/>
            <p:nvPr/>
          </p:nvSpPr>
          <p:spPr>
            <a:xfrm>
              <a:off x="5827217" y="4800349"/>
              <a:ext cx="89773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(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8148"/>
            <p:cNvSpPr/>
            <p:nvPr/>
          </p:nvSpPr>
          <p:spPr>
            <a:xfrm>
              <a:off x="5894714" y="4800349"/>
              <a:ext cx="582609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OPH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8147"/>
            <p:cNvSpPr/>
            <p:nvPr/>
          </p:nvSpPr>
          <p:spPr>
            <a:xfrm>
              <a:off x="6332732" y="4800349"/>
              <a:ext cx="89772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)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Shape 53"/>
            <p:cNvSpPr/>
            <p:nvPr/>
          </p:nvSpPr>
          <p:spPr>
            <a:xfrm>
              <a:off x="1342339" y="1028700"/>
              <a:ext cx="6119750" cy="360426"/>
            </a:xfrm>
            <a:custGeom>
              <a:avLst/>
              <a:gdLst/>
              <a:ahLst/>
              <a:cxnLst/>
              <a:rect l="0" t="0" r="0" b="0"/>
              <a:pathLst>
                <a:path w="6119750" h="360426">
                  <a:moveTo>
                    <a:pt x="0" y="360426"/>
                  </a:moveTo>
                  <a:lnTo>
                    <a:pt x="3059938" y="360426"/>
                  </a:lnTo>
                  <a:lnTo>
                    <a:pt x="3059938" y="0"/>
                  </a:lnTo>
                  <a:lnTo>
                    <a:pt x="6119750" y="0"/>
                  </a:lnTo>
                </a:path>
              </a:pathLst>
            </a:custGeom>
            <a:ln w="76200" cap="flat">
              <a:round/>
            </a:ln>
          </p:spPr>
          <p:style>
            <a:lnRef idx="1">
              <a:srgbClr val="D20C3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Shape 54"/>
            <p:cNvSpPr/>
            <p:nvPr/>
          </p:nvSpPr>
          <p:spPr>
            <a:xfrm>
              <a:off x="1269187" y="2892552"/>
              <a:ext cx="6192901" cy="0"/>
            </a:xfrm>
            <a:custGeom>
              <a:avLst/>
              <a:gdLst/>
              <a:ahLst/>
              <a:cxnLst/>
              <a:rect l="0" t="0" r="0" b="0"/>
              <a:pathLst>
                <a:path w="6192901">
                  <a:moveTo>
                    <a:pt x="0" y="0"/>
                  </a:moveTo>
                  <a:lnTo>
                    <a:pt x="6192901" y="0"/>
                  </a:lnTo>
                </a:path>
              </a:pathLst>
            </a:custGeom>
            <a:ln w="76200" cap="flat">
              <a:round/>
            </a:ln>
          </p:spPr>
          <p:style>
            <a:lnRef idx="1">
              <a:srgbClr val="D20C3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Rectangle 55"/>
            <p:cNvSpPr/>
            <p:nvPr/>
          </p:nvSpPr>
          <p:spPr>
            <a:xfrm>
              <a:off x="184404" y="1870991"/>
              <a:ext cx="1336908" cy="3778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Tavastia 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56"/>
            <p:cNvSpPr/>
            <p:nvPr/>
          </p:nvSpPr>
          <p:spPr>
            <a:xfrm>
              <a:off x="85344" y="2176320"/>
              <a:ext cx="1505967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Education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57"/>
            <p:cNvSpPr/>
            <p:nvPr/>
          </p:nvSpPr>
          <p:spPr>
            <a:xfrm>
              <a:off x="0" y="2481121"/>
              <a:ext cx="1732759" cy="377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Consortium</a:t>
              </a:r>
              <a:endParaRPr lang="cs-CZ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20" name="TextovéPole 19"/>
          <p:cNvSpPr txBox="1"/>
          <p:nvPr/>
        </p:nvSpPr>
        <p:spPr>
          <a:xfrm>
            <a:off x="2244436" y="448887"/>
            <a:ext cx="7202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Finský model školství</a:t>
            </a:r>
          </a:p>
        </p:txBody>
      </p:sp>
    </p:spTree>
    <p:extLst>
      <p:ext uri="{BB962C8B-B14F-4D97-AF65-F5344CB8AC3E}">
        <p14:creationId xmlns:p14="http://schemas.microsoft.com/office/powerpoint/2010/main" val="401357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061556" y="1014153"/>
            <a:ext cx="7082444" cy="5122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07000"/>
              </a:lnSpc>
              <a:spcAft>
                <a:spcPts val="1335"/>
              </a:spcAft>
            </a:pPr>
            <a:r>
              <a:rPr lang="cs-CZ" sz="4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Mezinárodní klub</a:t>
            </a:r>
          </a:p>
          <a:p>
            <a:pPr indent="-6350">
              <a:lnSpc>
                <a:spcPct val="107000"/>
              </a:lnSpc>
              <a:spcAft>
                <a:spcPts val="605"/>
              </a:spcAft>
            </a:pPr>
            <a:r>
              <a:rPr lang="cs-CZ" sz="3200" dirty="0">
                <a:solidFill>
                  <a:srgbClr val="FFE466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▪</a:t>
            </a:r>
            <a:r>
              <a:rPr lang="cs-CZ" sz="3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Organizuje mezinárodní týden</a:t>
            </a:r>
            <a:endParaRPr lang="cs-CZ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08280" indent="-216535">
              <a:lnSpc>
                <a:spcPct val="107000"/>
              </a:lnSpc>
              <a:spcAft>
                <a:spcPts val="605"/>
              </a:spcAft>
            </a:pPr>
            <a:r>
              <a:rPr lang="cs-CZ" sz="3200" dirty="0">
                <a:solidFill>
                  <a:srgbClr val="FFE466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▪</a:t>
            </a:r>
            <a:r>
              <a:rPr lang="cs-CZ" sz="3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Členové klubu pomáhají s výukou jazyků žáků s OMJ</a:t>
            </a:r>
            <a:endParaRPr lang="cs-CZ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6350">
              <a:lnSpc>
                <a:spcPct val="107000"/>
              </a:lnSpc>
              <a:spcAft>
                <a:spcPts val="605"/>
              </a:spcAft>
            </a:pPr>
            <a:r>
              <a:rPr lang="cs-CZ" sz="3200" dirty="0">
                <a:solidFill>
                  <a:srgbClr val="FFE466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▪</a:t>
            </a:r>
            <a:r>
              <a:rPr lang="cs-CZ" sz="3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Stará se o inkluzi žáků s OMJ</a:t>
            </a:r>
            <a:endParaRPr lang="cs-CZ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6350">
              <a:lnSpc>
                <a:spcPct val="107000"/>
              </a:lnSpc>
              <a:spcAft>
                <a:spcPts val="605"/>
              </a:spcAft>
            </a:pPr>
            <a:r>
              <a:rPr lang="cs-CZ" sz="3200" dirty="0">
                <a:solidFill>
                  <a:srgbClr val="FFE466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▪</a:t>
            </a:r>
            <a:r>
              <a:rPr lang="cs-CZ" sz="3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Stará se o mezinárodní návštěvy</a:t>
            </a:r>
            <a:endParaRPr lang="cs-CZ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6350">
              <a:lnSpc>
                <a:spcPct val="107000"/>
              </a:lnSpc>
              <a:spcAft>
                <a:spcPts val="605"/>
              </a:spcAft>
            </a:pPr>
            <a:r>
              <a:rPr lang="cs-CZ" sz="3200" dirty="0">
                <a:solidFill>
                  <a:srgbClr val="FFE466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▪</a:t>
            </a:r>
            <a:r>
              <a:rPr lang="cs-CZ" sz="3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Je řízen pouze studenty</a:t>
            </a:r>
            <a:endParaRPr lang="cs-CZ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6350">
              <a:lnSpc>
                <a:spcPct val="107000"/>
              </a:lnSpc>
              <a:spcAft>
                <a:spcPts val="605"/>
              </a:spcAft>
            </a:pPr>
            <a:r>
              <a:rPr lang="cs-CZ" sz="3200" dirty="0">
                <a:solidFill>
                  <a:srgbClr val="FFE466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▪</a:t>
            </a:r>
            <a:r>
              <a:rPr lang="cs-CZ" sz="3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setkává se každý týden</a:t>
            </a:r>
            <a:endParaRPr lang="cs-CZ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1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32"/>
          <p:cNvPicPr/>
          <p:nvPr/>
        </p:nvPicPr>
        <p:blipFill>
          <a:blip r:embed="rId2"/>
          <a:stretch>
            <a:fillRect/>
          </a:stretch>
        </p:blipFill>
        <p:spPr>
          <a:xfrm>
            <a:off x="4821382" y="2876204"/>
            <a:ext cx="6116666" cy="381202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16521" y="598698"/>
            <a:ext cx="62511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Studentská rada</a:t>
            </a:r>
          </a:p>
          <a:p>
            <a:pPr lvl="0" fontAlgn="base"/>
            <a:r>
              <a:rPr lang="cs-CZ" dirty="0"/>
              <a:t>Studentská rada = učitel + dva studenti</a:t>
            </a:r>
          </a:p>
          <a:p>
            <a:pPr lvl="0" fontAlgn="base"/>
            <a:r>
              <a:rPr lang="cs-CZ" dirty="0"/>
              <a:t>Vedení se setkává každý týden</a:t>
            </a:r>
          </a:p>
          <a:p>
            <a:pPr lvl="0" fontAlgn="base"/>
            <a:r>
              <a:rPr lang="cs-CZ" dirty="0"/>
              <a:t>Studenti se zúčastňují setkání učitelů</a:t>
            </a:r>
          </a:p>
          <a:p>
            <a:pPr lvl="0" fontAlgn="base"/>
            <a:r>
              <a:rPr lang="cs-CZ" dirty="0"/>
              <a:t>Studenti provádí zhodnocení každého roku</a:t>
            </a:r>
          </a:p>
          <a:p>
            <a:pPr lvl="0" fontAlgn="base"/>
            <a:r>
              <a:rPr lang="cs-CZ" dirty="0"/>
              <a:t>Studenti přispívají k chodu školy systémem Tutorů = školitelů, kteří jsou velmi významným prvkem pro práci s žáky s OMJ</a:t>
            </a:r>
          </a:p>
        </p:txBody>
      </p:sp>
    </p:spTree>
    <p:extLst>
      <p:ext uri="{BB962C8B-B14F-4D97-AF65-F5344CB8AC3E}">
        <p14:creationId xmlns:p14="http://schemas.microsoft.com/office/powerpoint/2010/main" val="857864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180407" y="1133231"/>
            <a:ext cx="880765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Žáci s OMJ ve Finském systému</a:t>
            </a:r>
          </a:p>
          <a:p>
            <a:endParaRPr lang="cs-CZ" sz="2800" b="1" dirty="0"/>
          </a:p>
          <a:p>
            <a:r>
              <a:rPr lang="cs-CZ" sz="2800" b="1" dirty="0"/>
              <a:t>1. Intenzivní kurz před nástupem do školy</a:t>
            </a:r>
          </a:p>
          <a:p>
            <a:endParaRPr lang="cs-CZ" sz="2800" b="1" dirty="0"/>
          </a:p>
          <a:p>
            <a:r>
              <a:rPr lang="cs-CZ" sz="2800" b="1" dirty="0"/>
              <a:t>2. Jazykové kurzy hrazené státem</a:t>
            </a:r>
          </a:p>
          <a:p>
            <a:endParaRPr lang="cs-CZ" sz="2800" b="1" dirty="0"/>
          </a:p>
          <a:p>
            <a:r>
              <a:rPr lang="cs-CZ" sz="2800" b="1" dirty="0"/>
              <a:t>3. Výuka skrze angličtinu jako mezinárodní jazyk</a:t>
            </a:r>
          </a:p>
          <a:p>
            <a:endParaRPr lang="cs-CZ" sz="2800" b="1" dirty="0"/>
          </a:p>
          <a:p>
            <a:r>
              <a:rPr lang="cs-CZ" sz="2800" b="1" dirty="0"/>
              <a:t>4. Skvělá jazyková vybavenost pedagogického sboru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8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61265" y="745945"/>
            <a:ext cx="83624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Podpora žáku s OMJ v </a:t>
            </a:r>
            <a:r>
              <a:rPr lang="cs-CZ" sz="2800" b="1" dirty="0" err="1"/>
              <a:t>Hamennlinně</a:t>
            </a:r>
            <a:endParaRPr lang="cs-CZ" sz="2800" b="1" dirty="0"/>
          </a:p>
          <a:p>
            <a:endParaRPr lang="cs-CZ" sz="2800" b="1" dirty="0"/>
          </a:p>
          <a:p>
            <a:pPr marL="514350" indent="-514350">
              <a:buAutoNum type="arabicPeriod"/>
            </a:pPr>
            <a:r>
              <a:rPr lang="cs-CZ" sz="2800" dirty="0"/>
              <a:t>Doplňkové kurzy finštiny</a:t>
            </a:r>
          </a:p>
          <a:p>
            <a:endParaRPr lang="cs-CZ" sz="2800" dirty="0"/>
          </a:p>
          <a:p>
            <a:r>
              <a:rPr lang="cs-CZ" sz="2800" dirty="0"/>
              <a:t>2.   Prostupnost mezi ročníky a zintenzivnění výuky                                            jazyka</a:t>
            </a:r>
          </a:p>
          <a:p>
            <a:endParaRPr lang="cs-CZ" sz="2800" dirty="0"/>
          </a:p>
          <a:p>
            <a:r>
              <a:rPr lang="cs-CZ" sz="2800" dirty="0"/>
              <a:t>3.    Individuální přístup pedagogů</a:t>
            </a:r>
          </a:p>
          <a:p>
            <a:endParaRPr lang="cs-CZ" sz="2800" dirty="0"/>
          </a:p>
          <a:p>
            <a:r>
              <a:rPr lang="cs-CZ" sz="2800" dirty="0"/>
              <a:t>4.    Pomoc od mezinárodního klubu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64454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0017"/>
            <a:ext cx="6127392" cy="408697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342687" y="253220"/>
            <a:ext cx="3298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Výuka umění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4B966C7-B48B-2661-DE02-5377EB666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09" y="1630017"/>
            <a:ext cx="6127391" cy="408697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542F02D-588D-67A7-5BDF-55FA530F1578}"/>
              </a:ext>
            </a:extLst>
          </p:cNvPr>
          <p:cNvSpPr txBox="1"/>
          <p:nvPr/>
        </p:nvSpPr>
        <p:spPr>
          <a:xfrm>
            <a:off x="6011435" y="228144"/>
            <a:ext cx="6296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Prezentace školy ředitelem</a:t>
            </a:r>
          </a:p>
        </p:txBody>
      </p:sp>
    </p:spTree>
    <p:extLst>
      <p:ext uri="{BB962C8B-B14F-4D97-AF65-F5344CB8AC3E}">
        <p14:creationId xmlns:p14="http://schemas.microsoft.com/office/powerpoint/2010/main" val="170102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52412"/>
            <a:ext cx="9525000" cy="635317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770611" y="457200"/>
            <a:ext cx="512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Závěrečné zhodnocení</a:t>
            </a:r>
          </a:p>
        </p:txBody>
      </p:sp>
    </p:spTree>
    <p:extLst>
      <p:ext uri="{BB962C8B-B14F-4D97-AF65-F5344CB8AC3E}">
        <p14:creationId xmlns:p14="http://schemas.microsoft.com/office/powerpoint/2010/main" val="5273572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203</Words>
  <Application>Microsoft Macintosh PowerPoint</Application>
  <PresentationFormat>Širokoúhlá obrazovka</PresentationFormat>
  <Paragraphs>54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Motiv Office</vt:lpstr>
      <vt:lpstr>Kuarialla upper secondary school Hämeenlinna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Jaroš</dc:creator>
  <cp:lastModifiedBy>Ing. Nikol Podhrázská</cp:lastModifiedBy>
  <cp:revision>9</cp:revision>
  <dcterms:created xsi:type="dcterms:W3CDTF">2021-11-05T12:58:38Z</dcterms:created>
  <dcterms:modified xsi:type="dcterms:W3CDTF">2022-05-24T11:09:10Z</dcterms:modified>
</cp:coreProperties>
</file>