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7" r:id="rId4"/>
    <p:sldId id="271" r:id="rId5"/>
    <p:sldId id="272" r:id="rId6"/>
    <p:sldId id="263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D1BF66-7B91-4402-98CB-575A8DF2C5D3}" v="283" dt="2021-10-30T17:59:31.714"/>
    <p1510:client id="{4DEA97D2-7895-4429-85D4-D2258F1DCB0D}" v="25" dt="2021-10-30T18:15:56.253"/>
    <p1510:client id="{C1E9F69F-6DA4-4D0C-B8FA-27F7AF70C2EB}" v="51" dt="2022-03-29T10:02:36.149"/>
    <p1510:client id="{FB1771D3-4296-4327-AFCE-05317C8D1AD4}" v="27" dt="2021-10-30T16:19:24.1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F23B20-498F-407C-A64A-1559F1F2D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6E10D1-DC48-411E-932B-3488D8785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512DCD-4BB6-46A6-B7DD-D7AEACE81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79508C-8D07-4EAE-A107-5A8597238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6564AA-9A83-4FBE-87AF-69F42D77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6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44B265-CAA1-4BB0-BE1A-E3ABC656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54EF1C-EBB2-434D-88A9-F73C24CD2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024866-76BF-48B4-8485-F4A0BC17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6E861C-7862-4F25-A405-810FAE1F9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7A2F4C-91F5-43A4-9185-5D24BD58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68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6B1FEF6-E342-4C89-AA84-F41137E34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DD4B2B-EC97-4766-A19B-CBC2E15F8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071BB0-E0B1-40A1-97F4-793822751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BD86D6-D5B4-4E05-BD4A-CDE569DA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ED64B5-F4A3-46FF-9863-BCC0B0350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24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BD7AA-0347-4AC9-8B4F-7F8EB8A3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320FF8-888B-4AF6-AC88-801D95847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FF4595-76B0-4F6B-9ACB-CC54B738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F7F369-6A12-4758-B806-19AEEEA0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04D85A-196E-4900-9516-8ABB3F2F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91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DFE23D-3EA7-4CE8-907C-2D1D81EB8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716575-AEC4-48A5-9ACB-1F148EAD5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CAB334-6F06-4DA8-8329-D1C7FEB2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74A075-68BB-4DAF-B237-F78DC640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994284-8ADA-4FA4-BF68-6CAE76EB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9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BD935E-FD31-4BC7-AE00-A2F9198A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E3E177-CC9C-48BC-BDF7-AAF1454F0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FB098E-9D6D-4460-98E4-A2418811C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FA8E8D-069D-4EAF-87DB-D835B2A3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1E6CCB-7BBC-4E7E-A6E4-1422BB10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0D6508-2AF2-4148-AD8E-A6DA03D90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18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D0CB8-1EBD-4A03-A133-69E38DB9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55A8A5-0926-4AE4-B0D0-7A56FB9DD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98B4E3-C279-4B3F-8FC8-5B4AEEC36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CD77F01-F8DA-4EEE-81BD-5E9605802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9BB2D42-E765-4AE9-AB84-D8A96CB94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D2B9669-E116-4241-B158-CC6AF145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22C7855-EE18-494D-8086-5D038FC0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ADD49D3-6E9C-4992-ACD5-44832562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80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FB85B-9880-4872-A3DC-ED69CF273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AA17E57-01E9-4CC1-A2AE-F93D3BDE5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93FFC6-E7AA-48E4-B295-115940365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565547-741F-41C8-81FD-C3FA28EB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53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3EB2876-6F57-417C-94D2-F74B2271F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3536158-6F87-4CDA-A583-F0F60AC3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60B329-A871-4B99-ADEC-56F4C542B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73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2BFEC-31B8-4828-A399-6BBE1AB3E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4DA433-6DF8-4759-9494-EF4751084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581E67-A7FF-4C5A-9B59-F51BBF130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31E589-9F25-432C-BA08-C4405121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A62D70-8D7D-462E-8D3E-918D2F7D1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C56122-2A5F-4FBE-88BB-26828C7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87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2D0AFF-AB53-45B8-AEA0-83C33884E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AABA752-A4D1-4FE1-B106-6144EB1CC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1C99FE-56A5-40E9-843B-DBD241E61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88E384-F114-42FA-BFA7-415E28E3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CCF092-ECEA-437F-956B-00DD7CC5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A03CD9-E651-44D5-947B-5280A40B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33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B7F55E3-7655-4599-AF11-FCB6A4194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5D5C7F-660E-47BA-9D8B-8C484A1E3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B09AB9-37A8-48B8-B7E1-EBC252F6E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C9F52-B370-46EB-B815-11D7D8573EE0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7657C-31B6-4D25-8841-63F637DE0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ABA286-9C1E-463E-9079-453C5BC5E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88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C80F4-115A-4636-9279-393F609B0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779" y="2644368"/>
            <a:ext cx="10515600" cy="1170887"/>
          </a:xfrm>
        </p:spPr>
        <p:txBody>
          <a:bodyPr>
            <a:normAutofit fontScale="90000"/>
          </a:bodyPr>
          <a:lstStyle/>
          <a:p>
            <a:r>
              <a:rPr lang="cs-CZ" sz="3600" b="1" cap="al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Prezentace </a:t>
            </a:r>
            <a:r>
              <a:rPr lang="cs-CZ" sz="3600" b="1" cap="al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 aktivity stáže pedagogických pracovníků</a:t>
            </a:r>
            <a:br>
              <a:rPr lang="cs-CZ" sz="2800" b="1" cap="al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8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3F531DD-C048-4E66-AE86-812F3D23E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5255"/>
            <a:ext cx="10515600" cy="236170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sz="2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Výzva </a:t>
            </a:r>
            <a:r>
              <a:rPr lang="en-GB" dirty="0">
                <a:solidFill>
                  <a:srgbClr val="1F4E7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cs-CZ" sz="2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OAP</a:t>
            </a:r>
            <a:endParaRPr lang="cs-CZ" dirty="0"/>
          </a:p>
          <a:p>
            <a:r>
              <a:rPr lang="cs-CZ" dirty="0"/>
              <a:t>Termín stáže: </a:t>
            </a:r>
            <a:r>
              <a:rPr lang="en-GB" dirty="0"/>
              <a:t>23</a:t>
            </a:r>
            <a:r>
              <a:rPr lang="cs-CZ" dirty="0"/>
              <a:t>.</a:t>
            </a:r>
            <a:r>
              <a:rPr lang="en-GB" dirty="0"/>
              <a:t>4</a:t>
            </a:r>
            <a:r>
              <a:rPr lang="cs-CZ" dirty="0"/>
              <a:t>.202</a:t>
            </a:r>
            <a:r>
              <a:rPr lang="en-GB" dirty="0"/>
              <a:t>2</a:t>
            </a:r>
            <a:r>
              <a:rPr lang="cs-CZ" dirty="0"/>
              <a:t>- </a:t>
            </a:r>
            <a:r>
              <a:rPr lang="en-GB" dirty="0"/>
              <a:t>30</a:t>
            </a:r>
            <a:r>
              <a:rPr lang="cs-CZ" dirty="0"/>
              <a:t>.</a:t>
            </a:r>
            <a:r>
              <a:rPr lang="en-GB" dirty="0"/>
              <a:t>4</a:t>
            </a:r>
            <a:r>
              <a:rPr lang="cs-CZ" dirty="0"/>
              <a:t>.202</a:t>
            </a:r>
            <a:r>
              <a:rPr lang="en-GB" dirty="0"/>
              <a:t>2</a:t>
            </a:r>
            <a:endParaRPr lang="cs-CZ" dirty="0">
              <a:cs typeface="Calibri"/>
            </a:endParaRPr>
          </a:p>
          <a:p>
            <a:r>
              <a:rPr lang="cs-CZ" dirty="0"/>
              <a:t>Účastníci: María Paz </a:t>
            </a:r>
            <a:r>
              <a:rPr lang="cs-CZ" dirty="0" err="1"/>
              <a:t>Velázquez</a:t>
            </a:r>
            <a:r>
              <a:rPr lang="cs-CZ" dirty="0"/>
              <a:t> </a:t>
            </a:r>
            <a:r>
              <a:rPr lang="cs-CZ" dirty="0" err="1"/>
              <a:t>Noguera</a:t>
            </a:r>
            <a:r>
              <a:rPr lang="cs-CZ" dirty="0"/>
              <a:t>, </a:t>
            </a:r>
            <a:r>
              <a:rPr lang="cs-CZ" dirty="0" err="1"/>
              <a:t>Waldhart</a:t>
            </a:r>
            <a:r>
              <a:rPr lang="cs-CZ" dirty="0"/>
              <a:t> Michael</a:t>
            </a:r>
            <a:endParaRPr lang="cs-CZ" dirty="0">
              <a:cs typeface="Calibri" panose="020F0502020204030204"/>
            </a:endParaRPr>
          </a:p>
          <a:p>
            <a:r>
              <a:rPr lang="cs-CZ" dirty="0"/>
              <a:t>Místo: Tradium College</a:t>
            </a:r>
            <a:r>
              <a:rPr lang="en-GB" dirty="0"/>
              <a:t> – Randers, </a:t>
            </a:r>
            <a:r>
              <a:rPr lang="en-GB" dirty="0" err="1"/>
              <a:t>Dánsko</a:t>
            </a:r>
            <a:endParaRPr lang="en-GB" dirty="0"/>
          </a:p>
          <a:p>
            <a:r>
              <a:rPr lang="en-GB" dirty="0" err="1"/>
              <a:t>Projekt</a:t>
            </a:r>
            <a:r>
              <a:rPr lang="en-GB" dirty="0"/>
              <a:t> </a:t>
            </a:r>
            <a:r>
              <a:rPr lang="cs-CZ" dirty="0"/>
              <a:t>CZ.07.4.68/0.0/0.0/19_071/0001945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5" y="175386"/>
            <a:ext cx="10058400" cy="226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1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53CF8E-0016-4D2E-B895-3244D72D1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38" y="251091"/>
            <a:ext cx="4036334" cy="831274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sz="5400" b="1" dirty="0"/>
              <a:t>Škola</a:t>
            </a:r>
            <a:r>
              <a:rPr lang="cs-CZ" sz="5400" dirty="0"/>
              <a:t> 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150605-274A-4A18-9B23-2C65DBB13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894" y="1589172"/>
            <a:ext cx="4075178" cy="3402072"/>
          </a:xfrm>
        </p:spPr>
        <p:txBody>
          <a:bodyPr anchor="b">
            <a:normAutofit fontScale="25000" lnSpcReduction="20000"/>
          </a:bodyPr>
          <a:lstStyle/>
          <a:p>
            <a:pPr algn="l"/>
            <a:endParaRPr lang="cs-CZ" sz="7200" dirty="0">
              <a:ea typeface="+mn-lt"/>
              <a:cs typeface="+mn-lt"/>
            </a:endParaRPr>
          </a:p>
          <a:p>
            <a:pPr algn="l"/>
            <a:endParaRPr lang="cs-CZ" sz="7200" dirty="0">
              <a:cs typeface="Calibri" panose="020F0502020204030204"/>
            </a:endParaRPr>
          </a:p>
          <a:p>
            <a:pPr algn="l"/>
            <a:endParaRPr lang="en-GB" sz="7200" dirty="0"/>
          </a:p>
          <a:p>
            <a:pPr algn="l"/>
            <a:endParaRPr lang="en-GB" sz="7200" dirty="0"/>
          </a:p>
          <a:p>
            <a:pPr algn="l"/>
            <a:endParaRPr lang="en-GB" sz="7200" dirty="0"/>
          </a:p>
          <a:p>
            <a:pPr algn="l"/>
            <a:endParaRPr lang="en-GB" sz="7200" dirty="0"/>
          </a:p>
          <a:p>
            <a:pPr algn="l"/>
            <a:endParaRPr lang="en-GB" sz="7200" dirty="0"/>
          </a:p>
          <a:p>
            <a:pPr algn="l"/>
            <a:endParaRPr lang="en-GB" sz="7200" dirty="0"/>
          </a:p>
          <a:p>
            <a:pPr algn="l"/>
            <a:endParaRPr lang="en-GB" sz="7200" dirty="0"/>
          </a:p>
          <a:p>
            <a:pPr algn="l"/>
            <a:r>
              <a:rPr lang="en-GB" sz="7200" dirty="0" err="1"/>
              <a:t>Škola</a:t>
            </a:r>
            <a:r>
              <a:rPr lang="en-GB" sz="7200" dirty="0"/>
              <a:t> </a:t>
            </a:r>
            <a:r>
              <a:rPr lang="en-GB" sz="7200" dirty="0" err="1"/>
              <a:t>stojí</a:t>
            </a:r>
            <a:r>
              <a:rPr lang="en-GB" sz="7200" dirty="0"/>
              <a:t> </a:t>
            </a:r>
            <a:r>
              <a:rPr lang="en-GB" sz="7200" dirty="0" err="1"/>
              <a:t>na</a:t>
            </a:r>
            <a:r>
              <a:rPr lang="en-GB" sz="7200" dirty="0"/>
              <a:t> </a:t>
            </a:r>
            <a:r>
              <a:rPr lang="en-GB" sz="7200" dirty="0" err="1"/>
              <a:t>vyvýšeném</a:t>
            </a:r>
            <a:r>
              <a:rPr lang="en-GB" sz="7200" dirty="0"/>
              <a:t> </a:t>
            </a:r>
            <a:r>
              <a:rPr lang="en-GB" sz="7200" dirty="0" err="1"/>
              <a:t>místě</a:t>
            </a:r>
            <a:r>
              <a:rPr lang="en-GB" sz="7200" dirty="0"/>
              <a:t> Randers. </a:t>
            </a:r>
          </a:p>
          <a:p>
            <a:pPr algn="l"/>
            <a:endParaRPr lang="en-GB" sz="7200" dirty="0"/>
          </a:p>
          <a:p>
            <a:pPr algn="l"/>
            <a:r>
              <a:rPr lang="cs-CZ" sz="7200" dirty="0" err="1"/>
              <a:t>Tradium</a:t>
            </a:r>
            <a:r>
              <a:rPr lang="cs-CZ" sz="7200" dirty="0"/>
              <a:t> je jednou z největších kombinovaných technických a obchodních škol v Dánsku, s </a:t>
            </a:r>
            <a:r>
              <a:rPr lang="cs-CZ" sz="7200" dirty="0" err="1"/>
              <a:t>apx</a:t>
            </a:r>
            <a:r>
              <a:rPr lang="cs-CZ" sz="7200" dirty="0"/>
              <a:t>. 500 zaměstnanců na plný úvazek a přibližně 3 500 studentů na plný úvazek ročně. </a:t>
            </a:r>
            <a:r>
              <a:rPr lang="cs-CZ" sz="7200" dirty="0" err="1"/>
              <a:t>Tradium</a:t>
            </a:r>
            <a:r>
              <a:rPr lang="cs-CZ" sz="7200" dirty="0"/>
              <a:t> nabízí především všeobecné vyšší střední a odborné vzdělání.</a:t>
            </a:r>
          </a:p>
          <a:p>
            <a:pPr algn="l"/>
            <a:endParaRPr lang="cs-CZ" sz="7200" dirty="0"/>
          </a:p>
          <a:p>
            <a:pPr algn="l"/>
            <a:r>
              <a:rPr lang="cs-CZ" sz="7200" dirty="0"/>
              <a:t>Každá třída má cca 20 studentů, to umožňuje individuální přístup především pro žáky s OMJ. Učitelé se žákům věnují i ve svém volném čase, mají hodiny navíc.</a:t>
            </a:r>
          </a:p>
          <a:p>
            <a:pPr algn="l"/>
            <a:endParaRPr lang="cs-CZ" sz="7200" dirty="0"/>
          </a:p>
          <a:p>
            <a:pPr algn="l"/>
            <a:endParaRPr lang="cs-CZ" sz="10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8AD5DD-5540-5046-2612-42671A8714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26" r="-2" b="9224"/>
          <a:stretch/>
        </p:blipFill>
        <p:spPr>
          <a:xfrm>
            <a:off x="5922492" y="666728"/>
            <a:ext cx="2944135" cy="2906796"/>
          </a:xfrm>
          <a:prstGeom prst="rect">
            <a:avLst/>
          </a:prstGeom>
        </p:spPr>
      </p:pic>
      <p:pic>
        <p:nvPicPr>
          <p:cNvPr id="12" name="Picture 4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6A684C5F-5A3B-58FC-9E17-865623C91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17" r="-2" b="5833"/>
          <a:stretch/>
        </p:blipFill>
        <p:spPr>
          <a:xfrm>
            <a:off x="8823315" y="3573524"/>
            <a:ext cx="2871862" cy="283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8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739E93DA-BA0C-4FFD-8859-C0D19FF5C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21A872-FDF0-4740-876C-C110D3559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384" y="679731"/>
            <a:ext cx="3412816" cy="10491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b="1" dirty="0" err="1"/>
              <a:t>Integrace</a:t>
            </a:r>
            <a:endParaRPr lang="en-US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AEDBEE-4C8B-41B4-98AB-A34B0AD90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1384" y="4685288"/>
            <a:ext cx="4171994" cy="103578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/>
              <a:t>         </a:t>
            </a: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1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206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7544D-4E6D-DEEF-8609-78433F3DC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03" r="-1" b="19578"/>
          <a:stretch/>
        </p:blipFill>
        <p:spPr>
          <a:xfrm>
            <a:off x="942597" y="556118"/>
            <a:ext cx="5608830" cy="563270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7E86563-8462-4EEB-A2DE-15CB6B2B5ECA}"/>
              </a:ext>
            </a:extLst>
          </p:cNvPr>
          <p:cNvSpPr txBox="1"/>
          <p:nvPr/>
        </p:nvSpPr>
        <p:spPr>
          <a:xfrm>
            <a:off x="7442097" y="2085976"/>
            <a:ext cx="3302103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ea typeface="+mn-lt"/>
                <a:cs typeface="+mn-lt"/>
              </a:rPr>
              <a:t>Prostředí ve škole bylo rodinné a přátelské, což napomáhalo k dobré integraci studentů s OMJ. Integraci usnadňuje i multikulturní prostředí školy, studenti mezi sebou komunikují anglicky i mimo hodiny, totéž platí i pro komunikaci s učiteli a administrativními pracovníky ve škole.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286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727DD5-FD79-40AB-05F1-A7DA890A4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 b="1">
                <a:ea typeface="+mj-lt"/>
                <a:cs typeface="+mj-lt"/>
              </a:rPr>
              <a:t>Žáci</a:t>
            </a:r>
            <a:r>
              <a:rPr lang="en-US" sz="5400" b="1" dirty="0">
                <a:ea typeface="+mj-lt"/>
                <a:cs typeface="+mj-lt"/>
              </a:rPr>
              <a:t> s OMJ</a:t>
            </a:r>
            <a:endParaRPr lang="es-ES" sz="5400" b="1">
              <a:cs typeface="Calibri Light" panose="020F03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3635E4-0474-8094-21A8-EEAADCDF9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ea typeface="+mn-lt"/>
                <a:cs typeface="+mn-lt"/>
              </a:rPr>
              <a:t>Mnoho národností, např. Iranu, Turecka, Anglie, Francie.</a:t>
            </a:r>
            <a:endParaRPr lang="es-ES" sz="2400">
              <a:cs typeface="Calibri"/>
            </a:endParaRPr>
          </a:p>
          <a:p>
            <a:r>
              <a:rPr lang="en-US" sz="2400">
                <a:ea typeface="+mn-lt"/>
                <a:cs typeface="+mn-lt"/>
              </a:rPr>
              <a:t>Pedagogický personál je multikulturní a multijazykový (všichni mluví </a:t>
            </a:r>
          </a:p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plynně anglicky).</a:t>
            </a:r>
            <a:endParaRPr lang="en-US" sz="2400">
              <a:cs typeface="Calibri"/>
            </a:endParaRPr>
          </a:p>
          <a:p>
            <a:r>
              <a:rPr lang="en-US" sz="2400">
                <a:ea typeface="+mn-lt"/>
                <a:cs typeface="+mn-lt"/>
              </a:rPr>
              <a:t>Doučovací programy angličtiny </a:t>
            </a:r>
          </a:p>
          <a:p>
            <a:r>
              <a:rPr lang="en-US" sz="2400">
                <a:ea typeface="+mn-lt"/>
                <a:cs typeface="+mn-lt"/>
              </a:rPr>
              <a:t>Volnočasové kluby</a:t>
            </a:r>
          </a:p>
          <a:p>
            <a:r>
              <a:rPr lang="en-US" sz="2400">
                <a:ea typeface="+mn-lt"/>
                <a:cs typeface="+mn-lt"/>
              </a:rPr>
              <a:t>Možnosti komunitního setkávání 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308239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4F5AC9-6A1B-AEF7-9310-026CE71B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s-ES" sz="5400" b="1">
                <a:ea typeface="+mj-lt"/>
                <a:cs typeface="+mj-lt"/>
              </a:rPr>
              <a:t>práce</a:t>
            </a:r>
            <a:r>
              <a:rPr lang="es-ES" sz="5400" b="1" dirty="0">
                <a:ea typeface="+mj-lt"/>
                <a:cs typeface="+mj-lt"/>
              </a:rPr>
              <a:t> s </a:t>
            </a:r>
            <a:r>
              <a:rPr lang="es-ES" sz="5400" b="1">
                <a:ea typeface="+mj-lt"/>
                <a:cs typeface="+mj-lt"/>
              </a:rPr>
              <a:t>žáky</a:t>
            </a:r>
            <a:r>
              <a:rPr lang="es-ES" sz="5400" b="1" dirty="0">
                <a:ea typeface="+mj-lt"/>
                <a:cs typeface="+mj-lt"/>
              </a:rPr>
              <a:t> s OMJ</a:t>
            </a:r>
            <a:endParaRPr lang="es-ES" sz="5400" b="1">
              <a:cs typeface="Calibri Ligh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3A78A2-BC4E-72BF-BCC8-9E01A79CB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spcAft>
                <a:spcPts val="800"/>
              </a:spcAft>
            </a:pPr>
            <a:r>
              <a:rPr lang="cs-CZ" sz="2400" dirty="0">
                <a:ea typeface="+mn-lt"/>
                <a:cs typeface="+mn-lt"/>
              </a:rPr>
              <a:t>Překladový slovník</a:t>
            </a:r>
            <a:endParaRPr lang="en-US" sz="2400" dirty="0">
              <a:ea typeface="+mn-lt"/>
              <a:cs typeface="+mn-lt"/>
            </a:endParaRPr>
          </a:p>
          <a:p>
            <a:pPr>
              <a:spcAft>
                <a:spcPts val="800"/>
              </a:spcAft>
            </a:pPr>
            <a:r>
              <a:rPr lang="cs-CZ" sz="2400" dirty="0">
                <a:ea typeface="+mn-lt"/>
                <a:cs typeface="+mn-lt"/>
              </a:rPr>
              <a:t> Individuální zadání jednotlivých úkolů</a:t>
            </a:r>
            <a:endParaRPr lang="en-US" sz="2400" dirty="0">
              <a:ea typeface="+mn-lt"/>
              <a:cs typeface="+mn-lt"/>
            </a:endParaRPr>
          </a:p>
          <a:p>
            <a:pPr>
              <a:spcAft>
                <a:spcPts val="800"/>
              </a:spcAft>
            </a:pPr>
            <a:r>
              <a:rPr lang="cs-CZ" sz="2400" dirty="0">
                <a:ea typeface="+mn-lt"/>
                <a:cs typeface="+mn-lt"/>
              </a:rPr>
              <a:t> Důraz na zapojení při skupinové práci</a:t>
            </a:r>
            <a:endParaRPr lang="en-US" sz="2400" dirty="0">
              <a:ea typeface="+mn-lt"/>
              <a:cs typeface="+mn-lt"/>
            </a:endParaRPr>
          </a:p>
          <a:p>
            <a:pPr>
              <a:spcAft>
                <a:spcPts val="800"/>
              </a:spcAft>
            </a:pPr>
            <a:r>
              <a:rPr lang="cs-CZ" sz="2400" dirty="0">
                <a:ea typeface="+mn-lt"/>
                <a:cs typeface="+mn-lt"/>
              </a:rPr>
              <a:t> Speciální pracovní listy. </a:t>
            </a:r>
            <a:endParaRPr lang="en-US" sz="2400" dirty="0">
              <a:ea typeface="+mn-lt"/>
              <a:cs typeface="+mn-lt"/>
            </a:endParaRPr>
          </a:p>
          <a:p>
            <a:pPr>
              <a:spcAft>
                <a:spcPts val="800"/>
              </a:spcAft>
            </a:pPr>
            <a:r>
              <a:rPr lang="cs-CZ" sz="2400" dirty="0">
                <a:ea typeface="+mn-lt"/>
                <a:cs typeface="+mn-lt"/>
              </a:rPr>
              <a:t> Samostatná práce při zadání jazykově obtížnějších úloh.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92500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757C1E-F3A9-4E4C-A878-93A1EF31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/>
              <a:t>S  </a:t>
            </a:r>
            <a:r>
              <a:rPr lang="en-US" sz="6000" b="1" dirty="0" err="1"/>
              <a:t>ředitelem</a:t>
            </a:r>
            <a:r>
              <a:rPr lang="en-US" sz="6000" b="1" dirty="0"/>
              <a:t> a </a:t>
            </a:r>
            <a:r>
              <a:rPr lang="en-US" sz="6000" b="1" dirty="0" err="1"/>
              <a:t>kolegy</a:t>
            </a:r>
            <a:r>
              <a:rPr lang="en-US" sz="6000" b="1" dirty="0"/>
              <a:t> z </a:t>
            </a:r>
            <a:r>
              <a:rPr lang="en-US" sz="6000" b="1" dirty="0" err="1"/>
              <a:t>projektu</a:t>
            </a:r>
            <a:r>
              <a:rPr lang="en-US" sz="6000" b="1" dirty="0"/>
              <a:t> </a:t>
            </a:r>
            <a:endParaRPr lang="en-US" sz="60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1C7B4B-E4DD-F530-2A67-BF93FE62F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01" r="14418" b="2"/>
          <a:stretch/>
        </p:blipFill>
        <p:spPr>
          <a:xfrm>
            <a:off x="5640572" y="557360"/>
            <a:ext cx="5608830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998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248</Words>
  <Application>Microsoft Macintosh PowerPoint</Application>
  <PresentationFormat>Širokoúhlá obrazovka</PresentationFormat>
  <Paragraphs>38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Prezentace z aktivity stáže pedagogických pracovníků </vt:lpstr>
      <vt:lpstr>Škola </vt:lpstr>
      <vt:lpstr>Integrace</vt:lpstr>
      <vt:lpstr>Žáci s OMJ</vt:lpstr>
      <vt:lpstr>práce s žáky s OMJ</vt:lpstr>
      <vt:lpstr>S  ředitelem a kolegy z projektu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Málaga</dc:title>
  <dc:creator>Valerie Larisch</dc:creator>
  <cp:lastModifiedBy>Ing. Nikol Podhrázská</cp:lastModifiedBy>
  <cp:revision>213</cp:revision>
  <dcterms:created xsi:type="dcterms:W3CDTF">2021-09-29T18:06:35Z</dcterms:created>
  <dcterms:modified xsi:type="dcterms:W3CDTF">2022-06-14T11:15:27Z</dcterms:modified>
</cp:coreProperties>
</file>