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3" r:id="rId5"/>
    <p:sldId id="264" r:id="rId6"/>
    <p:sldId id="262" r:id="rId7"/>
    <p:sldId id="270" r:id="rId8"/>
    <p:sldId id="257" r:id="rId9"/>
    <p:sldId id="268" r:id="rId10"/>
    <p:sldId id="269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23B20-498F-407C-A64A-1559F1F2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6E10D1-DC48-411E-932B-3488D8785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512DCD-4BB6-46A6-B7DD-D7AEACE8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79508C-8D07-4EAE-A107-5A859723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6564AA-9A83-4FBE-87AF-69F42D77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6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4B265-CAA1-4BB0-BE1A-E3ABC656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54EF1C-EBB2-434D-88A9-F73C24CD2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024866-76BF-48B4-8485-F4A0BC17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6E861C-7862-4F25-A405-810FAE1F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7A2F4C-91F5-43A4-9185-5D24BD58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68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6B1FEF6-E342-4C89-AA84-F41137E34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DD4B2B-EC97-4766-A19B-CBC2E15F8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071BB0-E0B1-40A1-97F4-79382275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BD86D6-D5B4-4E05-BD4A-CDE569DA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ED64B5-F4A3-46FF-9863-BCC0B035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BD7AA-0347-4AC9-8B4F-7F8EB8A3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320FF8-888B-4AF6-AC88-801D95847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FF4595-76B0-4F6B-9ACB-CC54B738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F7F369-6A12-4758-B806-19AEEEA0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4D85A-196E-4900-9516-8ABB3F2F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FE23D-3EA7-4CE8-907C-2D1D81EB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716575-AEC4-48A5-9ACB-1F148EAD5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CAB334-6F06-4DA8-8329-D1C7FEB2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74A075-68BB-4DAF-B237-F78DC640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994284-8ADA-4FA4-BF68-6CAE76E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9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D935E-FD31-4BC7-AE00-A2F9198A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E3E177-CC9C-48BC-BDF7-AAF1454F0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FB098E-9D6D-4460-98E4-A2418811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FA8E8D-069D-4EAF-87DB-D835B2A3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1E6CCB-7BBC-4E7E-A6E4-1422BB10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0D6508-2AF2-4148-AD8E-A6DA03D9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8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D0CB8-1EBD-4A03-A133-69E38DB9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55A8A5-0926-4AE4-B0D0-7A56FB9D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98B4E3-C279-4B3F-8FC8-5B4AEEC36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D77F01-F8DA-4EEE-81BD-5E9605802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9BB2D42-E765-4AE9-AB84-D8A96CB94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D2B9669-E116-4241-B158-CC6AF145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22C7855-EE18-494D-8086-5D038FC0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DD49D3-6E9C-4992-ACD5-44832562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0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FB85B-9880-4872-A3DC-ED69CF27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A17E57-01E9-4CC1-A2AE-F93D3BDE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93FFC6-E7AA-48E4-B295-11594036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565547-741F-41C8-81FD-C3FA28EB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53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3EB2876-6F57-417C-94D2-F74B2271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536158-6F87-4CDA-A583-F0F60AC3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60B329-A871-4B99-ADEC-56F4C542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73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2BFEC-31B8-4828-A399-6BBE1AB3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4DA433-6DF8-4759-9494-EF475108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581E67-A7FF-4C5A-9B59-F51BBF130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31E589-9F25-432C-BA08-C4405121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A62D70-8D7D-462E-8D3E-918D2F7D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C56122-2A5F-4FBE-88BB-26828C7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87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D0AFF-AB53-45B8-AEA0-83C33884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ABA752-A4D1-4FE1-B106-6144EB1CC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1C99FE-56A5-40E9-843B-DBD241E61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88E384-F114-42FA-BFA7-415E28E3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CCF092-ECEA-437F-956B-00DD7CC5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A03CD9-E651-44D5-947B-5280A40B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33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7F55E3-7655-4599-AF11-FCB6A419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5D5C7F-660E-47BA-9D8B-8C484A1E3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B09AB9-37A8-48B8-B7E1-EBC252F6E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9F52-B370-46EB-B815-11D7D8573EE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7657C-31B6-4D25-8841-63F637DE0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ABA286-9C1E-463E-9079-453C5BC5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88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C80F4-115A-4636-9279-393F609B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1582"/>
            <a:ext cx="10515600" cy="1659618"/>
          </a:xfrm>
        </p:spPr>
        <p:txBody>
          <a:bodyPr>
            <a:normAutofit/>
          </a:bodyPr>
          <a:lstStyle/>
          <a:p>
            <a:r>
              <a:rPr lang="cs-CZ" sz="3600" b="1" cap="al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Prezentace </a:t>
            </a:r>
            <a:r>
              <a:rPr lang="cs-CZ" sz="3600" b="1" cap="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 aktivity stáže pedagogických pracovníků</a:t>
            </a:r>
            <a:br>
              <a:rPr lang="cs-CZ" sz="2800" b="1" cap="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3F531DD-C048-4E66-AE86-812F3D23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423"/>
            <a:ext cx="10515600" cy="4426540"/>
          </a:xfrm>
        </p:spPr>
        <p:txBody>
          <a:bodyPr/>
          <a:lstStyle/>
          <a:p>
            <a:endParaRPr lang="cs-CZ" dirty="0">
              <a:solidFill>
                <a:srgbClr val="1F4E7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solidFill>
                <a:srgbClr val="1F4E7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solidFill>
                <a:srgbClr val="1F4E7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Výzva </a:t>
            </a:r>
            <a:r>
              <a:rPr lang="cs-CZ" dirty="0">
                <a:solidFill>
                  <a:srgbClr val="1F4E7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cs-CZ" sz="2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OAP</a:t>
            </a:r>
            <a:endParaRPr lang="cs-CZ" dirty="0"/>
          </a:p>
          <a:p>
            <a:r>
              <a:rPr lang="cs-CZ" dirty="0"/>
              <a:t>Termín stáže: 28.5.2022- 4.6.2022</a:t>
            </a:r>
          </a:p>
          <a:p>
            <a:r>
              <a:rPr lang="cs-CZ" dirty="0"/>
              <a:t>Účastníci: Ing. Larisch, Ing. Krabec</a:t>
            </a:r>
          </a:p>
          <a:p>
            <a:r>
              <a:rPr lang="cs-CZ" dirty="0"/>
              <a:t>Místo: </a:t>
            </a:r>
            <a:r>
              <a:rPr lang="cs-CZ" dirty="0" err="1"/>
              <a:t>St.Martin´s</a:t>
            </a:r>
            <a:r>
              <a:rPr lang="cs-CZ" dirty="0"/>
              <a:t> </a:t>
            </a:r>
            <a:r>
              <a:rPr lang="cs-CZ" dirty="0" err="1"/>
              <a:t>College</a:t>
            </a:r>
            <a:r>
              <a:rPr lang="cs-CZ" dirty="0"/>
              <a:t> </a:t>
            </a:r>
            <a:r>
              <a:rPr lang="cs-CZ" dirty="0" err="1"/>
              <a:t>Sixth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, </a:t>
            </a:r>
            <a:r>
              <a:rPr lang="cs-CZ" dirty="0" err="1"/>
              <a:t>Sliema</a:t>
            </a:r>
            <a:r>
              <a:rPr lang="cs-CZ" dirty="0"/>
              <a:t>, Malta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C06ADF-A8F2-354D-5D03-0F02F774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0423"/>
            <a:ext cx="7772400" cy="12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1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0026"/>
          </a:xfrm>
          <a:solidFill>
            <a:srgbClr val="FF99CC"/>
          </a:solidFill>
        </p:spPr>
        <p:txBody>
          <a:bodyPr>
            <a:normAutofit fontScale="90000"/>
          </a:bodyPr>
          <a:lstStyle/>
          <a:p>
            <a:r>
              <a:rPr lang="cs-CZ" dirty="0"/>
              <a:t>Práce s žáky s odlišným mateřským jazykem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069771"/>
            <a:ext cx="9144000" cy="316121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Individuální konzultace s učiteli navíc.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Pracovní listy pro zpracování na doma.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Čas navíc při vypracování testů.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Dobré přátelské vztahy mezi žáky a vzájemná spolupráce.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Žáci jsou rozděleni do skupin podle úrovně zvládat odborné předměty v angličtině na </a:t>
            </a:r>
            <a:r>
              <a:rPr lang="cs-CZ" dirty="0" err="1"/>
              <a:t>Advenced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a na </a:t>
            </a:r>
            <a:r>
              <a:rPr lang="cs-CZ" dirty="0" err="1"/>
              <a:t>Intermediate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037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ADDIO !</a:t>
            </a:r>
            <a:br>
              <a:rPr lang="cs-CZ" b="1" dirty="0"/>
            </a:b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25" y="1825625"/>
            <a:ext cx="6515550" cy="4351338"/>
          </a:xfrm>
        </p:spPr>
      </p:pic>
    </p:spTree>
    <p:extLst>
      <p:ext uri="{BB962C8B-B14F-4D97-AF65-F5344CB8AC3E}">
        <p14:creationId xmlns:p14="http://schemas.microsoft.com/office/powerpoint/2010/main" val="371917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ECB8E-6BB1-4B72-BBF4-081EB5763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009" y="1122363"/>
            <a:ext cx="9043991" cy="85883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cs-CZ" sz="2800" b="1" dirty="0"/>
              <a:t>Malta</a:t>
            </a:r>
            <a:r>
              <a:rPr lang="cs-CZ" sz="2800" dirty="0"/>
              <a:t> – malý ostrov nacházející se uprostřed Středozemního moře na jih od Sicílie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C0F96D-A8F4-4E14-8EB7-BE85F2389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95475"/>
            <a:ext cx="9144000" cy="4419600"/>
          </a:xfrm>
        </p:spPr>
        <p:txBody>
          <a:bodyPr>
            <a:normAutofit/>
          </a:bodyPr>
          <a:lstStyle/>
          <a:p>
            <a:pPr algn="l"/>
            <a:endParaRPr lang="cs-CZ" sz="2000" dirty="0"/>
          </a:p>
          <a:p>
            <a:pPr algn="l"/>
            <a:r>
              <a:rPr lang="cs-CZ" sz="2000" dirty="0"/>
              <a:t>Rozloha Malty je </a:t>
            </a:r>
            <a:r>
              <a:rPr lang="cs-CZ" sz="2000" b="1" dirty="0"/>
              <a:t>246 km</a:t>
            </a:r>
            <a:r>
              <a:rPr lang="cs-CZ" sz="2000" b="1" baseline="30000" dirty="0"/>
              <a:t>2</a:t>
            </a:r>
          </a:p>
          <a:p>
            <a:pPr algn="l"/>
            <a:endParaRPr lang="cs-CZ" sz="2000" baseline="30000" dirty="0"/>
          </a:p>
          <a:p>
            <a:pPr algn="l"/>
            <a:endParaRPr lang="cs-CZ" sz="2000" baseline="30000" dirty="0"/>
          </a:p>
          <a:p>
            <a:pPr algn="l"/>
            <a:r>
              <a:rPr lang="cs-CZ" sz="2000" dirty="0"/>
              <a:t>Praha má rozlohu </a:t>
            </a:r>
            <a:r>
              <a:rPr lang="cs-CZ" sz="2000" b="1" dirty="0"/>
              <a:t>496 km</a:t>
            </a:r>
            <a:r>
              <a:rPr lang="cs-CZ" sz="2000" b="1" baseline="30000" dirty="0"/>
              <a:t>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14" y="2486025"/>
            <a:ext cx="40290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1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3CF8E-0016-4D2E-B895-3244D72D1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1748" y="728664"/>
            <a:ext cx="3566252" cy="89058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Škola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150605-274A-4A18-9B23-2C65DBB13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76375"/>
            <a:ext cx="5273407" cy="48863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2830C69-5C1F-4773-84AA-1485409267AD}"/>
              </a:ext>
            </a:extLst>
          </p:cNvPr>
          <p:cNvSpPr txBox="1"/>
          <p:nvPr/>
        </p:nvSpPr>
        <p:spPr>
          <a:xfrm>
            <a:off x="7101748" y="2433636"/>
            <a:ext cx="42855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Škola se nachází ve městě </a:t>
            </a:r>
            <a:r>
              <a:rPr lang="cs-CZ" sz="2000" dirty="0" err="1"/>
              <a:t>Sliema</a:t>
            </a:r>
            <a:r>
              <a:rPr lang="cs-CZ" sz="2000" dirty="0"/>
              <a:t>, je v městské zástavbě. Je k ní dopravní  dostupnost možná městským autobusem, ale nejlépe autem. Žáky vozí do školy převážně rodiče svými auty.</a:t>
            </a:r>
          </a:p>
          <a:p>
            <a:r>
              <a:rPr lang="cs-CZ" sz="2000" dirty="0"/>
              <a:t>Škola má několik částí , jedna je pro </a:t>
            </a:r>
            <a:r>
              <a:rPr lang="cs-CZ" sz="2000" dirty="0" err="1"/>
              <a:t>primary</a:t>
            </a:r>
            <a:r>
              <a:rPr lang="cs-CZ" sz="2000" dirty="0"/>
              <a:t> </a:t>
            </a:r>
            <a:r>
              <a:rPr lang="cs-CZ" sz="2000" dirty="0" err="1"/>
              <a:t>school</a:t>
            </a:r>
            <a:r>
              <a:rPr lang="cs-CZ" sz="2000" dirty="0"/>
              <a:t>, druhá pro </a:t>
            </a:r>
            <a:r>
              <a:rPr lang="cs-CZ" sz="2000" dirty="0" err="1"/>
              <a:t>secondary</a:t>
            </a:r>
            <a:r>
              <a:rPr lang="cs-CZ" sz="2000" dirty="0"/>
              <a:t> </a:t>
            </a:r>
            <a:r>
              <a:rPr lang="cs-CZ" sz="2000" dirty="0" err="1"/>
              <a:t>school</a:t>
            </a:r>
            <a:r>
              <a:rPr lang="cs-CZ" sz="2000" dirty="0"/>
              <a:t>, třetí pro </a:t>
            </a:r>
            <a:r>
              <a:rPr lang="cs-CZ" sz="2000" dirty="0" err="1"/>
              <a:t>sixth</a:t>
            </a:r>
            <a:r>
              <a:rPr lang="cs-CZ" sz="2000" dirty="0"/>
              <a:t> </a:t>
            </a:r>
            <a:r>
              <a:rPr lang="cs-CZ" sz="2000" dirty="0" err="1"/>
              <a:t>form</a:t>
            </a:r>
            <a:r>
              <a:rPr lang="cs-CZ" sz="2000" dirty="0"/>
              <a:t>, dále je tu tělocvična a jídelna.</a:t>
            </a:r>
          </a:p>
          <a:p>
            <a:r>
              <a:rPr lang="cs-CZ" sz="2000" dirty="0"/>
              <a:t>Dále má škola velký vnitřní dvůr.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378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57C1E-F3A9-4E4C-A878-93A1EF319F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cs-CZ" dirty="0"/>
              <a:t>Systém výuky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30091" y="1884177"/>
            <a:ext cx="5538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Škola  používá maltský výukový systém. Škola je soukromá.</a:t>
            </a:r>
          </a:p>
          <a:p>
            <a:r>
              <a:rPr lang="cs-CZ" dirty="0"/>
              <a:t>Z 90% jsou zde děti z odlišným mateřským jazykem tzn. nejsou Malťané. Setkali jsme se s dětmi např. z Arménie, Řecka, Vietnamu, Číny a Libye.</a:t>
            </a:r>
          </a:p>
          <a:p>
            <a:r>
              <a:rPr lang="cs-CZ" dirty="0"/>
              <a:t>Maltský systém výuky je různý v různých stupních vzdělání. My jsme viděli nejvyšší formu střední školy tj. </a:t>
            </a:r>
            <a:r>
              <a:rPr lang="cs-CZ" dirty="0" err="1"/>
              <a:t>Sixth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. Výuka je založená na domácí přípravě, kdy žáci dostávají pravidelné domácí úkoly, které jsou složité a zdlouhavé. Při vyučování pak diskutují nad řešením úloh a učitel tak poskytuje zpětnou formu.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07" y="1923301"/>
            <a:ext cx="3355212" cy="4351338"/>
          </a:xfrm>
        </p:spPr>
      </p:pic>
    </p:spTree>
    <p:extLst>
      <p:ext uri="{BB962C8B-B14F-4D97-AF65-F5344CB8AC3E}">
        <p14:creationId xmlns:p14="http://schemas.microsoft.com/office/powerpoint/2010/main" val="171709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3CD03-3B92-48D2-B2E5-A06C8B98D8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cs-CZ" dirty="0"/>
              <a:t>Rozvrh hodin pro </a:t>
            </a:r>
            <a:r>
              <a:rPr lang="cs-CZ" dirty="0" err="1"/>
              <a:t>Sixth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12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538" y="1690688"/>
            <a:ext cx="5886449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2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D5EE6-7E85-4FE5-883F-6A7D794D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Při výuce je ve třídách maximálně 10 žáků. Žáci jsou rozděleni do skupin </a:t>
            </a:r>
            <a:r>
              <a:rPr lang="cs-CZ" dirty="0" err="1"/>
              <a:t>Advanced</a:t>
            </a:r>
            <a:r>
              <a:rPr lang="cs-CZ" dirty="0"/>
              <a:t> a </a:t>
            </a:r>
            <a:r>
              <a:rPr lang="cs-CZ" dirty="0" err="1"/>
              <a:t>Intermediate</a:t>
            </a:r>
            <a:r>
              <a:rPr lang="cs-CZ" dirty="0"/>
              <a:t>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92" y="1690688"/>
            <a:ext cx="3180466" cy="461803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34" y="1869173"/>
            <a:ext cx="3725528" cy="443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8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942976"/>
            <a:ext cx="9144000" cy="7572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Venkovní výuka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5388" y="1700213"/>
            <a:ext cx="9572625" cy="4514849"/>
          </a:xfrm>
        </p:spPr>
        <p:txBody>
          <a:bodyPr/>
          <a:lstStyle/>
          <a:p>
            <a:pPr algn="l"/>
            <a:r>
              <a:rPr lang="cs-CZ" dirty="0"/>
              <a:t>                                 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8" y="1814514"/>
            <a:ext cx="6680392" cy="457775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072438" y="2010184"/>
            <a:ext cx="2428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Žáci nižšího </a:t>
            </a:r>
            <a:r>
              <a:rPr lang="cs-CZ" dirty="0" err="1"/>
              <a:t>levelu</a:t>
            </a:r>
            <a:r>
              <a:rPr lang="cs-CZ" dirty="0"/>
              <a:t> se občas učí venku na školním                    dvoře pod krytým přístřeškem. Učitelé volí tuto variantu z důvodu změny prostředí, žáci se pak lépe soustředí.</a:t>
            </a:r>
          </a:p>
        </p:txBody>
      </p:sp>
    </p:spTree>
    <p:extLst>
      <p:ext uri="{BB962C8B-B14F-4D97-AF65-F5344CB8AC3E}">
        <p14:creationId xmlns:p14="http://schemas.microsoft.com/office/powerpoint/2010/main" val="120469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56156-09B4-444A-9F26-0F5DC09C8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074" y="742950"/>
            <a:ext cx="5114925" cy="79533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Volný čas ve škole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96E0DC-E68C-4E83-9240-39D17523D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38287"/>
            <a:ext cx="4029074" cy="4929188"/>
          </a:xfrm>
        </p:spPr>
        <p:txBody>
          <a:bodyPr/>
          <a:lstStyle/>
          <a:p>
            <a:pPr lvl="1">
              <a:lnSpc>
                <a:spcPct val="300000"/>
              </a:lnSpc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ADCE48-969F-4DA2-93F5-AF26599C41B2}"/>
              </a:ext>
            </a:extLst>
          </p:cNvPr>
          <p:cNvSpPr txBox="1"/>
          <p:nvPr/>
        </p:nvSpPr>
        <p:spPr>
          <a:xfrm>
            <a:off x="6270171" y="1698171"/>
            <a:ext cx="5290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Díky velmi horkému počasí na Maltě mohou být žáci ve volných hodinách a o velké přestávce v kryté tělocvičně nebo mají na chodbách školy pingpongový stůl a pohodlné pohovky.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1538286"/>
            <a:ext cx="4059815" cy="48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66002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cs-CZ" dirty="0"/>
              <a:t>Žáci s odlišným mateřským jazykem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899955"/>
            <a:ext cx="9144000" cy="252113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Z velké části se ve škole učí žáci s odlišným mateřským jazykem než je Maltština.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Ve škole jsme potkali žáky z různých zemí. Například z Arménie, Vietnamu, Číny, Řecka.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73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421</Words>
  <Application>Microsoft Macintosh PowerPoint</Application>
  <PresentationFormat>Širokoúhlá obrazovka</PresentationFormat>
  <Paragraphs>40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z aktivity stáže pedagogických pracovníků </vt:lpstr>
      <vt:lpstr>Malta – malý ostrov nacházející se uprostřed Středozemního moře na jih od Sicílie</vt:lpstr>
      <vt:lpstr>Škola </vt:lpstr>
      <vt:lpstr>Systém výuky</vt:lpstr>
      <vt:lpstr>Rozvrh hodin pro Sixth form Level 12</vt:lpstr>
      <vt:lpstr>Při výuce je ve třídách maximálně 10 žáků. Žáci jsou rozděleni do skupin Advanced a Intermediate.</vt:lpstr>
      <vt:lpstr>Venkovní výuka</vt:lpstr>
      <vt:lpstr>Volný čas ve škole</vt:lpstr>
      <vt:lpstr>Žáci s odlišným mateřským jazykem</vt:lpstr>
      <vt:lpstr>Práce s žáky s odlišným mateřským jazykem</vt:lpstr>
      <vt:lpstr>ADDIO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Málaga</dc:title>
  <dc:creator>Valerie Larisch</dc:creator>
  <cp:lastModifiedBy>Ing. Nikol Podhrázská</cp:lastModifiedBy>
  <cp:revision>25</cp:revision>
  <dcterms:created xsi:type="dcterms:W3CDTF">2021-09-29T18:06:35Z</dcterms:created>
  <dcterms:modified xsi:type="dcterms:W3CDTF">2022-10-17T14:00:29Z</dcterms:modified>
</cp:coreProperties>
</file>