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Trebuchet MS" panose="020B0703020202090204" pitchFamily="34" charset="0"/>
      <p:regular r:id="rId14"/>
      <p:bold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3c206df6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3c206df6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3c206df6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33c206df6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3c206df62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3c206df62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3c206df62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33c206df62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3c206df62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3c206df62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3c206df6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3c206df6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221450" y="1940300"/>
            <a:ext cx="6801900" cy="29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4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Stáž v rámci programu OP PPR, </a:t>
            </a:r>
            <a:endParaRPr sz="23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234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Výzva 54 OAP, </a:t>
            </a:r>
            <a:endParaRPr sz="23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234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Obchodní akademie Praha, s.r.o., </a:t>
            </a:r>
            <a:endParaRPr sz="234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4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CZ.07.4.68/0.0/0.0/19_071/0001945</a:t>
            </a:r>
            <a:r>
              <a:rPr lang="en" sz="264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641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972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Trebuchet MS"/>
              <a:buChar char="●"/>
            </a:pPr>
            <a:r>
              <a:rPr lang="en" sz="175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Termín stáže: 30.05.2022- 03.06.2022</a:t>
            </a:r>
            <a:endParaRPr sz="17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Trebuchet MS"/>
              <a:buChar char="●"/>
            </a:pPr>
            <a:r>
              <a:rPr lang="en" sz="175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Účastníci: Diane Tvarohá a Lilit Tomková</a:t>
            </a:r>
            <a:endParaRPr sz="17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9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Trebuchet MS"/>
              <a:buChar char="●"/>
            </a:pPr>
            <a:r>
              <a:rPr lang="en" sz="175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Místo: The British College Benalmádena Spain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" y="244850"/>
            <a:ext cx="75438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9450" y="2454100"/>
            <a:ext cx="8357100" cy="24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375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Škola stojí na vyvýšeném místě </a:t>
            </a:r>
            <a:endParaRPr sz="137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75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Benalmádeny. </a:t>
            </a:r>
            <a:endParaRPr sz="137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137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375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 současné době má přes 200 studentů. </a:t>
            </a:r>
            <a:endParaRPr sz="137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75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Celkem 38 učeben tvoří Benalmádena International College. Škola má základní a střední školu.</a:t>
            </a:r>
            <a:endParaRPr sz="137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375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Čísla studentů se skládají z více než 17 různých národností. Mnoho z těchto dětí umí mluvit několika jazyky, než dosáhnou vyšší školy. Práce s žáky s OMJ je denní záležitostí, škola je na tyto žáky velmi dobře připravená.</a:t>
            </a:r>
            <a:endParaRPr sz="1375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endParaRPr sz="102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900" y="309275"/>
            <a:ext cx="5544650" cy="27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900" y="309275"/>
            <a:ext cx="183832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981600" y="445025"/>
            <a:ext cx="13299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          </a:t>
            </a:r>
            <a:r>
              <a:rPr lang="en" sz="2911"/>
              <a:t>TŘÍDY</a:t>
            </a:r>
            <a:endParaRPr sz="291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1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11"/>
              <a:t>9.</a:t>
            </a:r>
            <a:r>
              <a:rPr lang="en"/>
              <a:t> </a:t>
            </a:r>
            <a:r>
              <a:rPr lang="en" sz="2911"/>
              <a:t>A 10.</a:t>
            </a:r>
            <a:endParaRPr sz="2911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3081625"/>
            <a:ext cx="8520600" cy="18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chemeClr val="dk1"/>
                </a:solidFill>
              </a:rPr>
              <a:t> Každá třída má max.15 studentů, což umožňuje osobní přístup žákům s OMJ.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Asistenti pedagoga </a:t>
            </a:r>
            <a:r>
              <a:rPr lang="en" sz="1400">
                <a:solidFill>
                  <a:srgbClr val="212529"/>
                </a:solidFill>
                <a:highlight>
                  <a:srgbClr val="FFFFFF"/>
                </a:highlight>
              </a:rPr>
              <a:t>umožňují žáky s OMJ lépe zapadnout do kolektivu, zvládat učivo, či se všestranně rozvíjet.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1400">
                <a:solidFill>
                  <a:schemeClr val="dk1"/>
                </a:solidFill>
              </a:rPr>
              <a:t>Každý učitel má svou učebnu, kam se chodí jednotlivé třídy (žáci).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Každá učebna je vybavena materiály daného předmětu, např. slovníky a knihy v angličtině v učebně angličtiny atd.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Na všech hodinách třídy byly homogenní, dynamický, výborně reagovali na učitele.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523"/>
              <a:buNone/>
            </a:pPr>
            <a:endParaRPr sz="13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150" y="152400"/>
            <a:ext cx="3469148" cy="272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50" y="152400"/>
            <a:ext cx="3556823" cy="27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874050" y="638725"/>
            <a:ext cx="27903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747"/>
              <a:buFont typeface="Arial"/>
              <a:buNone/>
            </a:pPr>
            <a:r>
              <a:rPr lang="en" sz="4272"/>
              <a:t>Žáci s OMJ</a:t>
            </a:r>
            <a:endParaRPr sz="427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479175"/>
            <a:ext cx="4719900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17 různých národností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pedagogický personál je multikulturní a multijazykový 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doučovací programy angličtiny 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volnočasové kluby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možnosti komunitního setkávání 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rebuchet MS"/>
              <a:buChar char="●"/>
            </a:pPr>
            <a:r>
              <a:rPr lang="en" sz="17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pomoc asistenta pedagoga</a:t>
            </a:r>
            <a:endParaRPr sz="17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600" y="688400"/>
            <a:ext cx="3807601" cy="376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874050" y="445025"/>
            <a:ext cx="449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160"/>
              <a:buFont typeface="Arial"/>
              <a:buNone/>
            </a:pPr>
            <a:r>
              <a:rPr lang="en" sz="4050"/>
              <a:t>Práce s žáky s OMJ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602450"/>
            <a:ext cx="5549100" cy="29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just" rtl="0"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Trebuchet MS"/>
              <a:buChar char="●"/>
            </a:pP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pomoc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asistenta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pedagoga</a:t>
            </a:r>
            <a:endParaRPr sz="1700" dirty="0">
              <a:solidFill>
                <a:srgbClr val="26262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Trebuchet MS"/>
              <a:buChar char="●"/>
            </a:pP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překladový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slovník</a:t>
            </a:r>
            <a:endParaRPr sz="1700" dirty="0">
              <a:solidFill>
                <a:srgbClr val="26262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Trebuchet MS"/>
              <a:buChar char="●"/>
            </a:pP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individuální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zadání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jednotlivých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úkolů</a:t>
            </a:r>
            <a:endParaRPr sz="1700" dirty="0">
              <a:solidFill>
                <a:srgbClr val="26262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Trebuchet MS"/>
              <a:buChar char="●"/>
            </a:pP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důraz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na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zapojení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při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skupinové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práci</a:t>
            </a:r>
            <a:endParaRPr sz="1700" dirty="0">
              <a:solidFill>
                <a:srgbClr val="26262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Trebuchet MS"/>
              <a:buChar char="●"/>
            </a:pP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speciální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pracovní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listy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700" dirty="0">
              <a:solidFill>
                <a:srgbClr val="26262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Trebuchet MS"/>
              <a:buChar char="●"/>
            </a:pP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samostatná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práce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při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zadání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jazykově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obtížnějších</a:t>
            </a:r>
            <a:r>
              <a:rPr lang="en" sz="1700" dirty="0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" sz="1700" dirty="0" err="1">
                <a:solidFill>
                  <a:srgbClr val="262626"/>
                </a:solidFill>
                <a:latin typeface="Trebuchet MS"/>
                <a:ea typeface="Trebuchet MS"/>
                <a:cs typeface="Trebuchet MS"/>
                <a:sym typeface="Trebuchet MS"/>
              </a:rPr>
              <a:t>úloh</a:t>
            </a:r>
            <a:endParaRPr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800" y="1055825"/>
            <a:ext cx="3070300" cy="282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305725" y="1266275"/>
            <a:ext cx="1508400" cy="16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50"/>
              <a:t>Školní </a:t>
            </a:r>
            <a:endParaRPr sz="405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160"/>
              <a:buFont typeface="Arial"/>
              <a:buNone/>
            </a:pPr>
            <a:r>
              <a:rPr lang="en" sz="4050"/>
              <a:t>dvůr</a:t>
            </a:r>
            <a:endParaRPr sz="40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3810000"/>
            <a:ext cx="8652900" cy="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Zde tráví děti velké přestávky. Díky velmi příznivému počasí v jižním Španělsku jsou děti venku celý rok.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Mají zde ještě dvě hřiště na basketbal a na fotbal, velmi dobré podmínky pro nenásilnou adaptaci žáků s OMJ.</a:t>
            </a: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endParaRPr sz="153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475" y="392200"/>
            <a:ext cx="2794199" cy="320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225" y="392200"/>
            <a:ext cx="3953275" cy="320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597100" y="874050"/>
            <a:ext cx="2063100" cy="9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77"/>
              <a:t>Děkujeme</a:t>
            </a:r>
            <a:endParaRPr sz="3577"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175" y="445025"/>
            <a:ext cx="3053176" cy="380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0826" y="435538"/>
            <a:ext cx="2865731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/>
        </p:nvSpPr>
        <p:spPr>
          <a:xfrm>
            <a:off x="452175" y="4325475"/>
            <a:ext cx="2765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Diane Tvarohá </a:t>
            </a:r>
            <a:endParaRPr sz="1700"/>
          </a:p>
        </p:txBody>
      </p:sp>
      <p:sp>
        <p:nvSpPr>
          <p:cNvPr id="101" name="Google Shape;101;p19"/>
          <p:cNvSpPr txBox="1"/>
          <p:nvPr/>
        </p:nvSpPr>
        <p:spPr>
          <a:xfrm>
            <a:off x="5730825" y="4325475"/>
            <a:ext cx="5217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Lilit Tomková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Macintosh PowerPoint</Application>
  <PresentationFormat>Předvádění na obrazovce (16:9)</PresentationFormat>
  <Paragraphs>42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Trebuchet MS</vt:lpstr>
      <vt:lpstr>Arial</vt:lpstr>
      <vt:lpstr>Open Sans</vt:lpstr>
      <vt:lpstr>Simple Light</vt:lpstr>
      <vt:lpstr>Prezentace aplikace PowerPoint</vt:lpstr>
      <vt:lpstr>Prezentace aplikace PowerPoint</vt:lpstr>
      <vt:lpstr>             TŘÍDY  9. A 10.</vt:lpstr>
      <vt:lpstr>Žáci s OMJ </vt:lpstr>
      <vt:lpstr>Práce s žáky s OMJ</vt:lpstr>
      <vt:lpstr>Školní  dvůr </vt:lpstr>
      <vt:lpstr>Děkujeme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Ing. Nikol Podhrázská</cp:lastModifiedBy>
  <cp:revision>2</cp:revision>
  <dcterms:modified xsi:type="dcterms:W3CDTF">2022-06-13T06:45:54Z</dcterms:modified>
</cp:coreProperties>
</file>