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3" r:id="rId4"/>
    <p:sldId id="262" r:id="rId5"/>
    <p:sldId id="261" r:id="rId6"/>
    <p:sldId id="268" r:id="rId7"/>
    <p:sldId id="269" r:id="rId8"/>
    <p:sldId id="267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23B20-498F-407C-A64A-1559F1F2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6E10D1-DC48-411E-932B-3488D8785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512DCD-4BB6-46A6-B7DD-D7AEACE81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79508C-8D07-4EAE-A107-5A8597238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6564AA-9A83-4FBE-87AF-69F42D77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6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4B265-CAA1-4BB0-BE1A-E3ABC656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54EF1C-EBB2-434D-88A9-F73C24CD2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024866-76BF-48B4-8485-F4A0BC17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6E861C-7862-4F25-A405-810FAE1F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7A2F4C-91F5-43A4-9185-5D24BD58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68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6B1FEF6-E342-4C89-AA84-F41137E34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DD4B2B-EC97-4766-A19B-CBC2E15F8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071BB0-E0B1-40A1-97F4-79382275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BD86D6-D5B4-4E05-BD4A-CDE569DA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ED64B5-F4A3-46FF-9863-BCC0B035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2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BD7AA-0347-4AC9-8B4F-7F8EB8A3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320FF8-888B-4AF6-AC88-801D95847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FF4595-76B0-4F6B-9ACB-CC54B738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F7F369-6A12-4758-B806-19AEEEA0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04D85A-196E-4900-9516-8ABB3F2F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91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FE23D-3EA7-4CE8-907C-2D1D81EB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716575-AEC4-48A5-9ACB-1F148EAD5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CAB334-6F06-4DA8-8329-D1C7FEB2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74A075-68BB-4DAF-B237-F78DC640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994284-8ADA-4FA4-BF68-6CAE76EB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9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D935E-FD31-4BC7-AE00-A2F9198A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E3E177-CC9C-48BC-BDF7-AAF1454F0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FB098E-9D6D-4460-98E4-A2418811C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FA8E8D-069D-4EAF-87DB-D835B2A3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1E6CCB-7BBC-4E7E-A6E4-1422BB10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0D6508-2AF2-4148-AD8E-A6DA03D9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18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D0CB8-1EBD-4A03-A133-69E38DB9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55A8A5-0926-4AE4-B0D0-7A56FB9DD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98B4E3-C279-4B3F-8FC8-5B4AEEC36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CD77F01-F8DA-4EEE-81BD-5E9605802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9BB2D42-E765-4AE9-AB84-D8A96CB94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D2B9669-E116-4241-B158-CC6AF145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22C7855-EE18-494D-8086-5D038FC0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ADD49D3-6E9C-4992-ACD5-44832562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80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FB85B-9880-4872-A3DC-ED69CF27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A17E57-01E9-4CC1-A2AE-F93D3BDE5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93FFC6-E7AA-48E4-B295-115940365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565547-741F-41C8-81FD-C3FA28EB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53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3EB2876-6F57-417C-94D2-F74B2271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536158-6F87-4CDA-A583-F0F60AC3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60B329-A871-4B99-ADEC-56F4C542B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73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2BFEC-31B8-4828-A399-6BBE1AB3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4DA433-6DF8-4759-9494-EF4751084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581E67-A7FF-4C5A-9B59-F51BBF130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31E589-9F25-432C-BA08-C4405121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A62D70-8D7D-462E-8D3E-918D2F7D1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C56122-2A5F-4FBE-88BB-26828C7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87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2D0AFF-AB53-45B8-AEA0-83C33884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AABA752-A4D1-4FE1-B106-6144EB1CC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1C99FE-56A5-40E9-843B-DBD241E61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88E384-F114-42FA-BFA7-415E28E3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CCF092-ECEA-437F-956B-00DD7CC5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A03CD9-E651-44D5-947B-5280A40B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33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B7F55E3-7655-4599-AF11-FCB6A4194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5D5C7F-660E-47BA-9D8B-8C484A1E3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B09AB9-37A8-48B8-B7E1-EBC252F6E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C9F52-B370-46EB-B815-11D7D8573EE0}" type="datetimeFigureOut">
              <a:rPr lang="cs-CZ" smtClean="0"/>
              <a:t>24.05.2022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7657C-31B6-4D25-8841-63F637DE0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ABA286-9C1E-463E-9079-453C5BC5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50763-B872-4DA3-8D04-B53C03C6C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88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C80F4-115A-4636-9279-393F609B0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1582"/>
            <a:ext cx="10515600" cy="1659618"/>
          </a:xfrm>
        </p:spPr>
        <p:txBody>
          <a:bodyPr>
            <a:normAutofit/>
          </a:bodyPr>
          <a:lstStyle/>
          <a:p>
            <a:r>
              <a:rPr lang="cs-CZ" sz="3600" b="1" cap="al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Prezentace </a:t>
            </a:r>
            <a:r>
              <a:rPr lang="cs-CZ" sz="3600" b="1" cap="al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 aktivity stáže pedagogických pracovníků</a:t>
            </a:r>
            <a:br>
              <a:rPr lang="cs-CZ" sz="2800" b="1" cap="al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8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3F531DD-C048-4E66-AE86-812F3D23E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0423"/>
            <a:ext cx="10515600" cy="4426540"/>
          </a:xfrm>
        </p:spPr>
        <p:txBody>
          <a:bodyPr/>
          <a:lstStyle/>
          <a:p>
            <a:endParaRPr lang="cs-CZ" sz="2800" dirty="0">
              <a:solidFill>
                <a:srgbClr val="1F4E7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rgbClr val="1F4E7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800" dirty="0">
              <a:solidFill>
                <a:srgbClr val="1F4E7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Výzva 49 OAP</a:t>
            </a:r>
            <a:endParaRPr lang="cs-CZ" dirty="0"/>
          </a:p>
          <a:p>
            <a:r>
              <a:rPr lang="cs-CZ" dirty="0"/>
              <a:t>Termín stáže: 18.9.2021- 25.9.2021</a:t>
            </a:r>
          </a:p>
          <a:p>
            <a:r>
              <a:rPr lang="cs-CZ" dirty="0"/>
              <a:t>Účastníci: Bc. Brzoňová, Ing. Larisch</a:t>
            </a:r>
          </a:p>
          <a:p>
            <a:r>
              <a:rPr lang="cs-CZ" dirty="0"/>
              <a:t>Místo: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British</a:t>
            </a:r>
            <a:r>
              <a:rPr lang="cs-CZ" dirty="0"/>
              <a:t> </a:t>
            </a:r>
            <a:r>
              <a:rPr lang="cs-CZ" dirty="0" err="1"/>
              <a:t>College</a:t>
            </a:r>
            <a:r>
              <a:rPr lang="cs-CZ" dirty="0"/>
              <a:t> </a:t>
            </a:r>
            <a:r>
              <a:rPr lang="cs-CZ" dirty="0" err="1"/>
              <a:t>Benalmádena</a:t>
            </a:r>
            <a:r>
              <a:rPr lang="cs-CZ" dirty="0"/>
              <a:t> </a:t>
            </a:r>
            <a:r>
              <a:rPr lang="cs-CZ" dirty="0" err="1"/>
              <a:t>Spain</a:t>
            </a:r>
            <a:endParaRPr lang="cs-CZ" dirty="0"/>
          </a:p>
          <a:p>
            <a:r>
              <a:rPr lang="cs-CZ" dirty="0"/>
              <a:t>Projekt: CZ.07.4.68/0.0/0.0/18_066/0001529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04" y="1384699"/>
            <a:ext cx="7980218" cy="179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1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3CF8E-0016-4D2E-B895-3244D72D1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96887"/>
          </a:xfrm>
        </p:spPr>
        <p:txBody>
          <a:bodyPr>
            <a:normAutofit fontScale="90000"/>
          </a:bodyPr>
          <a:lstStyle/>
          <a:p>
            <a:r>
              <a:rPr lang="cs-CZ" dirty="0"/>
              <a:t>Škola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150605-274A-4A18-9B23-2C65DBB13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76375"/>
            <a:ext cx="5273407" cy="488632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A1FDEB8A-7191-4B03-AD54-8AAC0D527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58" y="1619249"/>
            <a:ext cx="5114368" cy="469582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2830C69-5C1F-4773-84AA-1485409267AD}"/>
              </a:ext>
            </a:extLst>
          </p:cNvPr>
          <p:cNvSpPr txBox="1"/>
          <p:nvPr/>
        </p:nvSpPr>
        <p:spPr>
          <a:xfrm>
            <a:off x="7216048" y="1619249"/>
            <a:ext cx="42855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Škola stojí na vyvýšeném místě </a:t>
            </a:r>
            <a:r>
              <a:rPr lang="cs-CZ" sz="2000" dirty="0" err="1"/>
              <a:t>Benalmádeny</a:t>
            </a:r>
            <a:r>
              <a:rPr lang="cs-CZ" sz="2000" dirty="0"/>
              <a:t>. Je k ní dobrá dopravní  dostupnost. Žáky vozí do školy také školní autobus.</a:t>
            </a:r>
          </a:p>
          <a:p>
            <a:r>
              <a:rPr lang="cs-CZ" sz="2000" dirty="0"/>
              <a:t>Škola má 3 budovy, jedna je pro </a:t>
            </a:r>
            <a:r>
              <a:rPr lang="cs-CZ" sz="2000" dirty="0" err="1"/>
              <a:t>primary</a:t>
            </a:r>
            <a:r>
              <a:rPr lang="cs-CZ" sz="2000" dirty="0"/>
              <a:t> </a:t>
            </a:r>
            <a:r>
              <a:rPr lang="cs-CZ" sz="2000" dirty="0" err="1"/>
              <a:t>school</a:t>
            </a:r>
            <a:r>
              <a:rPr lang="cs-CZ" sz="2000" dirty="0"/>
              <a:t>, druhá pro </a:t>
            </a:r>
            <a:r>
              <a:rPr lang="cs-CZ" sz="2000" dirty="0" err="1"/>
              <a:t>secondary</a:t>
            </a:r>
            <a:r>
              <a:rPr lang="cs-CZ" sz="2000" dirty="0"/>
              <a:t> </a:t>
            </a:r>
            <a:r>
              <a:rPr lang="cs-CZ" sz="2000" dirty="0" err="1"/>
              <a:t>school</a:t>
            </a:r>
            <a:r>
              <a:rPr lang="cs-CZ" sz="2000" dirty="0"/>
              <a:t> a další je jídelna.</a:t>
            </a:r>
          </a:p>
          <a:p>
            <a:r>
              <a:rPr lang="cs-CZ" sz="2000" dirty="0"/>
              <a:t>Dále má škola velký vnitřní dvůr a dvě hřiště.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648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57C1E-F3A9-4E4C-A878-93A1EF31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 kolegy z projektu a s panem ředitelem školy před hlavní budovou</a:t>
            </a:r>
          </a:p>
        </p:txBody>
      </p:sp>
      <p:pic>
        <p:nvPicPr>
          <p:cNvPr id="5" name="Zástupný obsah 4" descr="Obsah obrázku text, budova, exteriér, kámen&#10;&#10;Popis byl vytvořen automaticky">
            <a:extLst>
              <a:ext uri="{FF2B5EF4-FFF2-40B4-BE49-F238E27FC236}">
                <a16:creationId xmlns:a16="http://schemas.microsoft.com/office/drawing/2014/main" id="{510D3B6D-F8FA-40B2-BF1F-007A04A00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35" y="1795807"/>
            <a:ext cx="3273317" cy="4364423"/>
          </a:xfrm>
        </p:spPr>
      </p:pic>
      <p:sp>
        <p:nvSpPr>
          <p:cNvPr id="3" name="TextovéPole 2"/>
          <p:cNvSpPr txBox="1"/>
          <p:nvPr/>
        </p:nvSpPr>
        <p:spPr>
          <a:xfrm>
            <a:off x="5530700" y="1795807"/>
            <a:ext cx="55386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škola  používá britský výukový systém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škola je soukromá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 90% jsou zde děti s OMJ tzn. nejsou ani Španělé ani Britové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britský systém je velmi interaktivní, založený na neustálé komunikaci mezi žáky a učiteli, také se používají skupinové diskuse, různé didaktické hry, které dopomáhají k dobré adaptaci žáků s OMJ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žáci nosí uniformu, což také mimo jiné přispívá k tomu, že nedělají mezi sebou odlišnosti např. z důvodu původu apod.</a:t>
            </a:r>
          </a:p>
        </p:txBody>
      </p:sp>
    </p:spTree>
    <p:extLst>
      <p:ext uri="{BB962C8B-B14F-4D97-AF65-F5344CB8AC3E}">
        <p14:creationId xmlns:p14="http://schemas.microsoft.com/office/powerpoint/2010/main" val="171709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osoba&#10;&#10;Popis byl vytvořen automaticky">
            <a:extLst>
              <a:ext uri="{FF2B5EF4-FFF2-40B4-BE49-F238E27FC236}">
                <a16:creationId xmlns:a16="http://schemas.microsoft.com/office/drawing/2014/main" id="{F6FEA402-5A92-4409-A7AD-D33D31EDEC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1901" y="4189775"/>
            <a:ext cx="3182515" cy="1916364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395BD7-4BE5-F27D-DF4A-6DD3A15D3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369" y="200799"/>
            <a:ext cx="5002696" cy="3250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Výuka</a:t>
            </a:r>
          </a:p>
          <a:p>
            <a:r>
              <a:rPr lang="cs-CZ" sz="2400" dirty="0"/>
              <a:t>ve třídách je maximálně 15 žáků</a:t>
            </a:r>
          </a:p>
          <a:p>
            <a:r>
              <a:rPr lang="cs-CZ" sz="2400" dirty="0"/>
              <a:t>učitel volí velmi názorné a záživné metody výuky francouzštiny, na této hodině konkrétně bylo puštěno video, v němž se francouzské děti vzájemně zdravili a představovali se</a:t>
            </a:r>
          </a:p>
          <a:p>
            <a:r>
              <a:rPr lang="cs-CZ" sz="2400" dirty="0"/>
              <a:t>žáci s OMJ používali pracovní listy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379041B-F4B8-40C5-6811-753E62D05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485" y="223157"/>
            <a:ext cx="3536674" cy="3205843"/>
          </a:xfrm>
          <a:prstGeom prst="rect">
            <a:avLst/>
          </a:prstGeom>
        </p:spPr>
      </p:pic>
      <p:pic>
        <p:nvPicPr>
          <p:cNvPr id="11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8A6A3DC8-E3EB-2935-5367-268AC9659F8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682" y="3618305"/>
            <a:ext cx="5548283" cy="312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8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1A872-FDF0-4740-876C-C110D3559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861" y="182640"/>
            <a:ext cx="9144000" cy="785095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History</a:t>
            </a:r>
            <a:r>
              <a:rPr lang="cs-CZ" dirty="0"/>
              <a:t> and Art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B6C3C48B-216D-4741-8EBF-9C72B99A03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3" t="22816" r="23262" b="8831"/>
          <a:stretch/>
        </p:blipFill>
        <p:spPr>
          <a:xfrm rot="10800000">
            <a:off x="6669156" y="967735"/>
            <a:ext cx="4065103" cy="27432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7E86563-8462-4EEB-A2DE-15CB6B2B5ECA}"/>
              </a:ext>
            </a:extLst>
          </p:cNvPr>
          <p:cNvSpPr txBox="1"/>
          <p:nvPr/>
        </p:nvSpPr>
        <p:spPr>
          <a:xfrm>
            <a:off x="798764" y="1186396"/>
            <a:ext cx="48300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Žáci se díky následujícím metodám dokonale naučili tuto historickou událost: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žáci diskutovali o tom, co by udělali, kdyby byli na straně krále nebo parlamentu, aby zabránili válce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rozdělili se na krále a na parlament a vzájemně obhajovali to, co udělali.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žáci s OMJ se velmi dobře adaptovali a zapojovali se v aktivní diskusi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žáci se na hodinách Art učí o známých umělcích, žáci s OMJ dostali speciální poznámky</a:t>
            </a:r>
          </a:p>
          <a:p>
            <a:endParaRPr lang="cs-CZ" dirty="0"/>
          </a:p>
        </p:txBody>
      </p:sp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2BC7D849-32DF-1E07-34B9-599D3C59D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332" y="3909718"/>
            <a:ext cx="4174433" cy="225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1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96199"/>
            <a:ext cx="9144000" cy="1660026"/>
          </a:xfrm>
        </p:spPr>
        <p:txBody>
          <a:bodyPr>
            <a:normAutofit/>
          </a:bodyPr>
          <a:lstStyle/>
          <a:p>
            <a:r>
              <a:rPr lang="cs-CZ" dirty="0"/>
              <a:t>Žáci s OMJ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343364"/>
            <a:ext cx="9144000" cy="252113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Ve škole jsme potkali žáky z různých zemí. Jeden žák byl dokonce z České republiky.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Další národnosti: Velká Británie, Polsko, Slovensko, Francie, Belgie.</a:t>
            </a:r>
          </a:p>
        </p:txBody>
      </p:sp>
    </p:spTree>
    <p:extLst>
      <p:ext uri="{BB962C8B-B14F-4D97-AF65-F5344CB8AC3E}">
        <p14:creationId xmlns:p14="http://schemas.microsoft.com/office/powerpoint/2010/main" val="323897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96198"/>
            <a:ext cx="9144000" cy="1660026"/>
          </a:xfrm>
        </p:spPr>
        <p:txBody>
          <a:bodyPr>
            <a:normAutofit/>
          </a:bodyPr>
          <a:lstStyle/>
          <a:p>
            <a:r>
              <a:rPr lang="cs-CZ" dirty="0"/>
              <a:t>Práce s žáky s OMJ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831232"/>
            <a:ext cx="9144000" cy="316121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Individuální konzultace s učiteli navíc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Upravené pracovní listy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Čas navíc při vypracování testů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Žáci z Velké Británie byli využíváni jako asistenti při výuce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Při hodině španělštiny byli žáci rozděleni do skupin podle úrovně znalostí, např. rodilí mluvčí seděli odděleně od ostatních a dostávali jiné zadání práce při hodině </a:t>
            </a:r>
          </a:p>
        </p:txBody>
      </p:sp>
    </p:spTree>
    <p:extLst>
      <p:ext uri="{BB962C8B-B14F-4D97-AF65-F5344CB8AC3E}">
        <p14:creationId xmlns:p14="http://schemas.microsoft.com/office/powerpoint/2010/main" val="230037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HASTA LA VISTA !</a:t>
            </a:r>
            <a:br>
              <a:rPr lang="cs-CZ" b="1" dirty="0"/>
            </a:b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04" y="1825625"/>
            <a:ext cx="3033791" cy="4351338"/>
          </a:xfrm>
        </p:spPr>
      </p:pic>
    </p:spTree>
    <p:extLst>
      <p:ext uri="{BB962C8B-B14F-4D97-AF65-F5344CB8AC3E}">
        <p14:creationId xmlns:p14="http://schemas.microsoft.com/office/powerpoint/2010/main" val="37191741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394</Words>
  <Application>Microsoft Macintosh PowerPoint</Application>
  <PresentationFormat>Širokoúhlá obrazovka</PresentationFormat>
  <Paragraphs>43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z aktivity stáže pedagogických pracovníků </vt:lpstr>
      <vt:lpstr>Škola </vt:lpstr>
      <vt:lpstr>S kolegy z projektu a s panem ředitelem školy před hlavní budovou</vt:lpstr>
      <vt:lpstr>Prezentace aplikace PowerPoint</vt:lpstr>
      <vt:lpstr>History and Art</vt:lpstr>
      <vt:lpstr>Žáci s OMJ</vt:lpstr>
      <vt:lpstr>Práce s žáky s OMJ</vt:lpstr>
      <vt:lpstr>HASTA LA VISTA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Málaga</dc:title>
  <dc:creator>Valerie Larisch</dc:creator>
  <cp:lastModifiedBy>Ing. Nikol Podhrázská</cp:lastModifiedBy>
  <cp:revision>16</cp:revision>
  <dcterms:created xsi:type="dcterms:W3CDTF">2021-09-29T18:06:35Z</dcterms:created>
  <dcterms:modified xsi:type="dcterms:W3CDTF">2022-05-24T09:34:14Z</dcterms:modified>
</cp:coreProperties>
</file>