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61" r:id="rId4"/>
    <p:sldId id="267" r:id="rId5"/>
    <p:sldId id="271" r:id="rId6"/>
    <p:sldId id="272" r:id="rId7"/>
    <p:sldId id="257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D1BF66-7B91-4402-98CB-575A8DF2C5D3}" v="283" dt="2021-10-30T17:59:31.714"/>
    <p1510:client id="{4DEA97D2-7895-4429-85D4-D2258F1DCB0D}" v="25" dt="2021-10-30T18:15:56.253"/>
    <p1510:client id="{C1E9F69F-6DA4-4D0C-B8FA-27F7AF70C2EB}" v="51" dt="2022-03-29T10:02:36.149"/>
    <p1510:client id="{FB1771D3-4296-4327-AFCE-05317C8D1AD4}" v="27" dt="2021-10-30T16:19:24.1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F23B20-498F-407C-A64A-1559F1F2D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6E10D1-DC48-411E-932B-3488D8785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512DCD-4BB6-46A6-B7DD-D7AEACE81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79508C-8D07-4EAE-A107-5A8597238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6564AA-9A83-4FBE-87AF-69F42D77E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6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44B265-CAA1-4BB0-BE1A-E3ABC656B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154EF1C-EBB2-434D-88A9-F73C24CD2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024866-76BF-48B4-8485-F4A0BC17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6E861C-7862-4F25-A405-810FAE1F9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7A2F4C-91F5-43A4-9185-5D24BD58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68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6B1FEF6-E342-4C89-AA84-F41137E34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DD4B2B-EC97-4766-A19B-CBC2E15F8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071BB0-E0B1-40A1-97F4-793822751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BD86D6-D5B4-4E05-BD4A-CDE569DA3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ED64B5-F4A3-46FF-9863-BCC0B0350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24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CBD7AA-0347-4AC9-8B4F-7F8EB8A39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320FF8-888B-4AF6-AC88-801D95847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FF4595-76B0-4F6B-9ACB-CC54B7386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F7F369-6A12-4758-B806-19AEEEA02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04D85A-196E-4900-9516-8ABB3F2F0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91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DFE23D-3EA7-4CE8-907C-2D1D81EB8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716575-AEC4-48A5-9ACB-1F148EAD5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CAB334-6F06-4DA8-8329-D1C7FEB29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74A075-68BB-4DAF-B237-F78DC640C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994284-8ADA-4FA4-BF68-6CAE76EB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9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BD935E-FD31-4BC7-AE00-A2F9198A0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E3E177-CC9C-48BC-BDF7-AAF1454F0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FB098E-9D6D-4460-98E4-A2418811C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FA8E8D-069D-4EAF-87DB-D835B2A38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1E6CCB-7BBC-4E7E-A6E4-1422BB10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10D6508-2AF2-4148-AD8E-A6DA03D90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18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5D0CB8-1EBD-4A03-A133-69E38DB9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55A8A5-0926-4AE4-B0D0-7A56FB9DD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B98B4E3-C279-4B3F-8FC8-5B4AEEC36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CD77F01-F8DA-4EEE-81BD-5E9605802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9BB2D42-E765-4AE9-AB84-D8A96CB945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D2B9669-E116-4241-B158-CC6AF1455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22C7855-EE18-494D-8086-5D038FC0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ADD49D3-6E9C-4992-ACD5-44832562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80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FB85B-9880-4872-A3DC-ED69CF273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AA17E57-01E9-4CC1-A2AE-F93D3BDE5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293FFC6-E7AA-48E4-B295-115940365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6565547-741F-41C8-81FD-C3FA28EB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53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3EB2876-6F57-417C-94D2-F74B2271F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3536158-6F87-4CDA-A583-F0F60AC36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260B329-A871-4B99-ADEC-56F4C542B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73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D2BFEC-31B8-4828-A399-6BBE1AB3E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4DA433-6DF8-4759-9494-EF4751084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581E67-A7FF-4C5A-9B59-F51BBF130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331E589-9F25-432C-BA08-C44051210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A62D70-8D7D-462E-8D3E-918D2F7D1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5C56122-2A5F-4FBE-88BB-26828C7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87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2D0AFF-AB53-45B8-AEA0-83C33884E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AABA752-A4D1-4FE1-B106-6144EB1CC8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01C99FE-56A5-40E9-843B-DBD241E61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88E384-F114-42FA-BFA7-415E28E3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CCF092-ECEA-437F-956B-00DD7CC51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AA03CD9-E651-44D5-947B-5280A40B0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33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B7F55E3-7655-4599-AF11-FCB6A4194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75D5C7F-660E-47BA-9D8B-8C484A1E3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B09AB9-37A8-48B8-B7E1-EBC252F6E8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C9F52-B370-46EB-B815-11D7D8573EE0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7657C-31B6-4D25-8841-63F637DE0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ABA286-9C1E-463E-9079-453C5BC5E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88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C80F4-115A-4636-9279-393F609B0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779" y="2644368"/>
            <a:ext cx="10515600" cy="1170887"/>
          </a:xfrm>
        </p:spPr>
        <p:txBody>
          <a:bodyPr>
            <a:normAutofit fontScale="90000"/>
          </a:bodyPr>
          <a:lstStyle/>
          <a:p>
            <a:r>
              <a:rPr lang="cs-CZ" sz="3600" b="1" cap="al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Prezentace </a:t>
            </a:r>
            <a:r>
              <a:rPr lang="cs-CZ" sz="3600" b="1" cap="al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 aktivity stáže pedagogických pracovníků</a:t>
            </a:r>
            <a:br>
              <a:rPr lang="cs-CZ" sz="2800" b="1" cap="al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8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3F531DD-C048-4E66-AE86-812F3D23E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25159"/>
            <a:ext cx="10515600" cy="195180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cs-CZ" sz="2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Výzva 49 OAP</a:t>
            </a:r>
            <a:endParaRPr lang="cs-CZ" dirty="0"/>
          </a:p>
          <a:p>
            <a:r>
              <a:rPr lang="cs-CZ" dirty="0"/>
              <a:t>Termín stáže: 25.9.2021- 02.10.2021</a:t>
            </a:r>
            <a:endParaRPr lang="cs-CZ" dirty="0">
              <a:cs typeface="Calibri"/>
            </a:endParaRPr>
          </a:p>
          <a:p>
            <a:r>
              <a:rPr lang="cs-CZ" dirty="0"/>
              <a:t>Účastníci: María Paz </a:t>
            </a:r>
            <a:r>
              <a:rPr lang="cs-CZ" dirty="0" err="1"/>
              <a:t>Velázquez</a:t>
            </a:r>
            <a:r>
              <a:rPr lang="cs-CZ" dirty="0"/>
              <a:t> </a:t>
            </a:r>
            <a:r>
              <a:rPr lang="cs-CZ" dirty="0" err="1"/>
              <a:t>Noguera</a:t>
            </a:r>
            <a:endParaRPr lang="cs-CZ" dirty="0" err="1">
              <a:cs typeface="Calibri" panose="020F0502020204030204"/>
            </a:endParaRPr>
          </a:p>
          <a:p>
            <a:r>
              <a:rPr lang="cs-CZ" dirty="0"/>
              <a:t>Místo: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British</a:t>
            </a:r>
            <a:r>
              <a:rPr lang="cs-CZ" dirty="0"/>
              <a:t> </a:t>
            </a:r>
            <a:r>
              <a:rPr lang="cs-CZ" dirty="0" err="1"/>
              <a:t>College</a:t>
            </a:r>
            <a:r>
              <a:rPr lang="cs-CZ" dirty="0"/>
              <a:t> </a:t>
            </a:r>
            <a:r>
              <a:rPr lang="cs-CZ" dirty="0" err="1"/>
              <a:t>Benalmádena</a:t>
            </a:r>
            <a:r>
              <a:rPr lang="cs-CZ" dirty="0"/>
              <a:t> </a:t>
            </a:r>
            <a:r>
              <a:rPr lang="cs-CZ" dirty="0" err="1"/>
              <a:t>Spain</a:t>
            </a:r>
            <a:endParaRPr lang="cs-CZ" dirty="0"/>
          </a:p>
          <a:p>
            <a:r>
              <a:rPr lang="cs-CZ" dirty="0"/>
              <a:t>Projekt č.: CZ.07.4.68/0.0/0.0/18_066/0001529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5" y="175386"/>
            <a:ext cx="10058400" cy="226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16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3CF8E-0016-4D2E-B895-3244D72D1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5372" y="1701697"/>
            <a:ext cx="1683026" cy="496887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Škola</a:t>
            </a:r>
            <a:r>
              <a:rPr lang="cs-CZ" dirty="0"/>
              <a:t> 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150605-274A-4A18-9B23-2C65DBB13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76375"/>
            <a:ext cx="3451953" cy="48863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2830C69-5C1F-4773-84AA-1485409267AD}"/>
              </a:ext>
            </a:extLst>
          </p:cNvPr>
          <p:cNvSpPr txBox="1"/>
          <p:nvPr/>
        </p:nvSpPr>
        <p:spPr>
          <a:xfrm>
            <a:off x="6096001" y="1619249"/>
            <a:ext cx="5405610" cy="40626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000" dirty="0"/>
              <a:t>Škola stojí na vyvýšeném místě </a:t>
            </a:r>
            <a:r>
              <a:rPr lang="cs-CZ" sz="2000" dirty="0" err="1"/>
              <a:t>Benalmádeny</a:t>
            </a:r>
            <a:r>
              <a:rPr lang="cs-CZ" sz="2000" dirty="0"/>
              <a:t>. </a:t>
            </a:r>
            <a:endParaRPr lang="es-ES" dirty="0">
              <a:cs typeface="Calibri" panose="020F0502020204030204"/>
            </a:endParaRPr>
          </a:p>
          <a:p>
            <a:endParaRPr lang="cs-CZ" sz="2000" dirty="0">
              <a:ea typeface="+mn-lt"/>
              <a:cs typeface="+mn-lt"/>
            </a:endParaRPr>
          </a:p>
          <a:p>
            <a:r>
              <a:rPr lang="cs-CZ" sz="2000" dirty="0">
                <a:ea typeface="+mn-lt"/>
                <a:cs typeface="+mn-lt"/>
              </a:rPr>
              <a:t>V současné době má přes 300 studentů a 33 různých národností. Celkem 38 učeben tvoří </a:t>
            </a:r>
            <a:r>
              <a:rPr lang="cs-CZ" sz="2000" dirty="0" err="1">
                <a:ea typeface="+mn-lt"/>
                <a:cs typeface="+mn-lt"/>
              </a:rPr>
              <a:t>Benalmádena</a:t>
            </a:r>
            <a:r>
              <a:rPr lang="cs-CZ" sz="2000" dirty="0">
                <a:ea typeface="+mn-lt"/>
                <a:cs typeface="+mn-lt"/>
              </a:rPr>
              <a:t> International </a:t>
            </a:r>
            <a:r>
              <a:rPr lang="cs-CZ" sz="2000" dirty="0" err="1">
                <a:ea typeface="+mn-lt"/>
                <a:cs typeface="+mn-lt"/>
              </a:rPr>
              <a:t>College</a:t>
            </a:r>
            <a:r>
              <a:rPr lang="cs-CZ" sz="2000" dirty="0">
                <a:ea typeface="+mn-lt"/>
                <a:cs typeface="+mn-lt"/>
              </a:rPr>
              <a:t>. Škola má základní a střední školu.</a:t>
            </a:r>
            <a:endParaRPr lang="cs-CZ" dirty="0">
              <a:ea typeface="+mn-lt"/>
              <a:cs typeface="+mn-lt"/>
            </a:endParaRPr>
          </a:p>
          <a:p>
            <a:endParaRPr lang="cs-CZ" sz="2000" dirty="0">
              <a:cs typeface="Calibri" panose="020F0502020204030204"/>
            </a:endParaRPr>
          </a:p>
          <a:p>
            <a:r>
              <a:rPr lang="cs-CZ" sz="2000" dirty="0">
                <a:ea typeface="+mn-lt"/>
                <a:cs typeface="+mn-lt"/>
              </a:rPr>
              <a:t>Čísla studentů se skládají z více než 25 různých národností. Mnoho z těchto dětí umí mluvit několika jazyky, než dosáhnou vyšší školy. Práce s žáky s OMJ je denní záležitostí, škola je na tyto žáky velmi dobře připravena.</a:t>
            </a:r>
            <a:endParaRPr lang="cs-CZ" dirty="0">
              <a:cs typeface="Calibri" panose="020F0502020204030204"/>
            </a:endParaRPr>
          </a:p>
          <a:p>
            <a:pPr algn="just"/>
            <a:endParaRPr lang="cs-CZ" dirty="0"/>
          </a:p>
        </p:txBody>
      </p:sp>
      <p:pic>
        <p:nvPicPr>
          <p:cNvPr id="4" name="Imagen 4" descr="Personas caminando en la calle&#10;&#10;Descripción generada automáticamente">
            <a:extLst>
              <a:ext uri="{FF2B5EF4-FFF2-40B4-BE49-F238E27FC236}">
                <a16:creationId xmlns:a16="http://schemas.microsoft.com/office/drawing/2014/main" id="{F4C11AB7-E807-43BB-9543-CC1004D6C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359" y="1519055"/>
            <a:ext cx="3645568" cy="484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8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21A872-FDF0-4740-876C-C110D3559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594" y="735965"/>
            <a:ext cx="1607467" cy="785095"/>
          </a:xfrm>
        </p:spPr>
        <p:txBody>
          <a:bodyPr>
            <a:normAutofit fontScale="90000"/>
          </a:bodyPr>
          <a:lstStyle/>
          <a:p>
            <a:r>
              <a:rPr lang="cs-CZ" b="1" dirty="0">
                <a:ea typeface="+mj-lt"/>
                <a:cs typeface="+mj-lt"/>
              </a:rPr>
              <a:t>Třídy</a:t>
            </a:r>
            <a:endParaRPr lang="es-ES" b="1" dirty="0">
              <a:cs typeface="Calibri Ligh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7E86563-8462-4EEB-A2DE-15CB6B2B5ECA}"/>
              </a:ext>
            </a:extLst>
          </p:cNvPr>
          <p:cNvSpPr txBox="1"/>
          <p:nvPr/>
        </p:nvSpPr>
        <p:spPr>
          <a:xfrm>
            <a:off x="5755077" y="1511494"/>
            <a:ext cx="5575531" cy="54476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dirty="0">
                <a:ea typeface="+mn-lt"/>
                <a:cs typeface="+mn-lt"/>
              </a:rPr>
              <a:t> Každá třída má max.15 studentů, což umožňuje osobní přístup a pomáhá žákům s OMJ, je dostatek času na lepší vysvětlení látky a zodpovězení dotazů</a:t>
            </a:r>
          </a:p>
          <a:p>
            <a:endParaRPr lang="cs-CZ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</a:rPr>
              <a:t>Každý učitel měl svou učebnu, kam se stěhovali jednotlivé třídy (žáci). Každá učebna byla vybavena materiály daného předmětu, např. slovníky a knihy v angličtině v učeně angličtiny.</a:t>
            </a:r>
          </a:p>
          <a:p>
            <a:endParaRPr lang="cs-CZ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</a:rPr>
              <a:t>V hodině francouzštiny byla třída homogenní, dynamická, výborně reagovala na učitele, každý ze studentů představil sebe a svou rodinu.</a:t>
            </a:r>
            <a:endParaRPr lang="es-ES" dirty="0"/>
          </a:p>
          <a:p>
            <a:endParaRPr lang="es-ES" dirty="0"/>
          </a:p>
          <a:p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  <a:p>
            <a:endParaRPr lang="es-ES" dirty="0"/>
          </a:p>
          <a:p>
            <a:endParaRPr lang="cs-CZ" dirty="0"/>
          </a:p>
        </p:txBody>
      </p:sp>
      <p:pic>
        <p:nvPicPr>
          <p:cNvPr id="4" name="Imagen 5">
            <a:extLst>
              <a:ext uri="{FF2B5EF4-FFF2-40B4-BE49-F238E27FC236}">
                <a16:creationId xmlns:a16="http://schemas.microsoft.com/office/drawing/2014/main" id="{C0029932-021D-4161-AA48-EB94669C8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64" y="1521060"/>
            <a:ext cx="3599686" cy="2710915"/>
          </a:xfrm>
          <a:prstGeom prst="rect">
            <a:avLst/>
          </a:prstGeom>
        </p:spPr>
      </p:pic>
      <p:pic>
        <p:nvPicPr>
          <p:cNvPr id="6" name="Imagen 9" descr="Mujer parada enfrente de un pastel&#10;&#10;Descripción generada automáticamente">
            <a:extLst>
              <a:ext uri="{FF2B5EF4-FFF2-40B4-BE49-F238E27FC236}">
                <a16:creationId xmlns:a16="http://schemas.microsoft.com/office/drawing/2014/main" id="{397D7322-3BEB-2C54-9404-6930B6D508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670" r="-224" b="-333"/>
          <a:stretch/>
        </p:blipFill>
        <p:spPr>
          <a:xfrm>
            <a:off x="787864" y="4323523"/>
            <a:ext cx="3606889" cy="203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13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21A872-FDF0-4740-876C-C110D3559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861" y="1039762"/>
            <a:ext cx="9144000" cy="785095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ea typeface="+mj-lt"/>
                <a:cs typeface="+mj-lt"/>
              </a:rPr>
              <a:t>Integrace</a:t>
            </a:r>
            <a:endParaRPr lang="es-ES" b="1" dirty="0">
              <a:cs typeface="Calibri Ligh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8AEDBEE-4C8B-41B4-98AB-A34B0AD90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95947"/>
            <a:ext cx="6312310" cy="42868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         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7E86563-8462-4EEB-A2DE-15CB6B2B5ECA}"/>
              </a:ext>
            </a:extLst>
          </p:cNvPr>
          <p:cNvSpPr txBox="1"/>
          <p:nvPr/>
        </p:nvSpPr>
        <p:spPr>
          <a:xfrm>
            <a:off x="8200103" y="1995947"/>
            <a:ext cx="3323303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dirty="0">
                <a:ea typeface="+mn-lt"/>
                <a:cs typeface="+mn-lt"/>
              </a:rPr>
              <a:t>Prostředí ve škole bylo rodinné a přátelské, což napomáhalo k dobré integraci studentů s OMJ. Integraci usnadňuje i multikulturní prostředí školy, studenti mezi sebou komunikují anglicky i mimo hodiny, totéž platí i pro komunikaci s učiteli a administrativními pracovníky ve škole. Každá třída má navíc jen 15 studentů, což umožňuje osobní přístup, především žákům s OMJ.</a:t>
            </a:r>
            <a:endParaRPr lang="es-ES" dirty="0"/>
          </a:p>
          <a:p>
            <a:endParaRPr lang="cs-CZ" dirty="0"/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B5F9DAFF-E898-4BDC-9630-5CFFCD7FC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207" y="1824857"/>
            <a:ext cx="3265117" cy="4356969"/>
          </a:xfrm>
          <a:prstGeom prst="rect">
            <a:avLst/>
          </a:prstGeom>
        </p:spPr>
      </p:pic>
      <p:pic>
        <p:nvPicPr>
          <p:cNvPr id="6" name="Imagen 7" descr="Un grupo de personas en una oficina&#10;&#10;Descripción generada automáticamente">
            <a:extLst>
              <a:ext uri="{FF2B5EF4-FFF2-40B4-BE49-F238E27FC236}">
                <a16:creationId xmlns:a16="http://schemas.microsoft.com/office/drawing/2014/main" id="{63C00997-D3BA-4042-AC5C-8C8775B36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274" y="2140997"/>
            <a:ext cx="3025036" cy="316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8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727DD5-FD79-40AB-05F1-A7DA890A4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sz="5400" b="1" dirty="0" err="1">
                <a:ea typeface="+mj-lt"/>
                <a:cs typeface="+mj-lt"/>
              </a:rPr>
              <a:t>Žáci</a:t>
            </a:r>
            <a:r>
              <a:rPr lang="en-US" sz="5400" b="1" dirty="0">
                <a:ea typeface="+mj-lt"/>
                <a:cs typeface="+mj-lt"/>
              </a:rPr>
              <a:t> s OMJ</a:t>
            </a:r>
            <a:endParaRPr lang="es-ES" sz="5400" b="1" dirty="0">
              <a:cs typeface="Calibri Light" panose="020F03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3635E4-0474-8094-21A8-EEAADCDF9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+mn-lt"/>
                <a:cs typeface="+mn-lt"/>
              </a:rPr>
              <a:t>Mnoho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národností</a:t>
            </a:r>
            <a:r>
              <a:rPr lang="en-US" dirty="0">
                <a:ea typeface="+mn-lt"/>
                <a:cs typeface="+mn-lt"/>
              </a:rPr>
              <a:t>, </a:t>
            </a:r>
            <a:r>
              <a:rPr lang="en-US" dirty="0" err="1">
                <a:ea typeface="+mn-lt"/>
                <a:cs typeface="+mn-lt"/>
              </a:rPr>
              <a:t>např</a:t>
            </a:r>
            <a:r>
              <a:rPr lang="en-US" dirty="0">
                <a:ea typeface="+mn-lt"/>
                <a:cs typeface="+mn-lt"/>
              </a:rPr>
              <a:t>. Polska, Ruska, </a:t>
            </a:r>
            <a:r>
              <a:rPr lang="en-US" dirty="0" err="1">
                <a:ea typeface="+mn-lt"/>
                <a:cs typeface="+mn-lt"/>
              </a:rPr>
              <a:t>Česká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Republika</a:t>
            </a:r>
            <a:r>
              <a:rPr lang="en-US" dirty="0">
                <a:ea typeface="+mn-lt"/>
                <a:cs typeface="+mn-lt"/>
              </a:rPr>
              <a:t>, Anglie, Francie.</a:t>
            </a:r>
            <a:endParaRPr lang="es-ES" dirty="0">
              <a:cs typeface="Calibri"/>
            </a:endParaRPr>
          </a:p>
          <a:p>
            <a:r>
              <a:rPr lang="en-US" dirty="0" err="1">
                <a:ea typeface="+mn-lt"/>
                <a:cs typeface="+mn-lt"/>
              </a:rPr>
              <a:t>Pedagogický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personál</a:t>
            </a:r>
            <a:r>
              <a:rPr lang="en-US" dirty="0">
                <a:ea typeface="+mn-lt"/>
                <a:cs typeface="+mn-lt"/>
              </a:rPr>
              <a:t> je </a:t>
            </a:r>
            <a:r>
              <a:rPr lang="en-US" dirty="0" err="1">
                <a:ea typeface="+mn-lt"/>
                <a:cs typeface="+mn-lt"/>
              </a:rPr>
              <a:t>multikulturní</a:t>
            </a:r>
            <a:r>
              <a:rPr lang="en-US" dirty="0">
                <a:ea typeface="+mn-lt"/>
                <a:cs typeface="+mn-lt"/>
              </a:rPr>
              <a:t> a </a:t>
            </a:r>
            <a:r>
              <a:rPr lang="en-US" dirty="0" err="1">
                <a:ea typeface="+mn-lt"/>
                <a:cs typeface="+mn-lt"/>
              </a:rPr>
              <a:t>multijazykový</a:t>
            </a:r>
            <a:r>
              <a:rPr lang="en-US" dirty="0">
                <a:ea typeface="+mn-lt"/>
                <a:cs typeface="+mn-lt"/>
              </a:rPr>
              <a:t> (</a:t>
            </a:r>
            <a:r>
              <a:rPr lang="en-US" dirty="0" err="1">
                <a:ea typeface="+mn-lt"/>
                <a:cs typeface="+mn-lt"/>
              </a:rPr>
              <a:t>všichni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mluví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n-US" dirty="0" err="1">
                <a:ea typeface="+mn-lt"/>
                <a:cs typeface="+mn-lt"/>
              </a:rPr>
              <a:t>plynně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anglicky</a:t>
            </a:r>
            <a:r>
              <a:rPr lang="en-US" dirty="0">
                <a:ea typeface="+mn-lt"/>
                <a:cs typeface="+mn-lt"/>
              </a:rPr>
              <a:t>).</a:t>
            </a:r>
            <a:endParaRPr lang="en-US" dirty="0">
              <a:cs typeface="Calibri"/>
            </a:endParaRPr>
          </a:p>
          <a:p>
            <a:r>
              <a:rPr lang="en-US" dirty="0" err="1">
                <a:ea typeface="+mn-lt"/>
                <a:cs typeface="+mn-lt"/>
              </a:rPr>
              <a:t>Doučovací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programy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angličtiny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r>
              <a:rPr lang="en-US" dirty="0" err="1">
                <a:ea typeface="+mn-lt"/>
                <a:cs typeface="+mn-lt"/>
              </a:rPr>
              <a:t>Volnočasové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kluby</a:t>
            </a:r>
          </a:p>
          <a:p>
            <a:r>
              <a:rPr lang="en-US" dirty="0" err="1">
                <a:ea typeface="+mn-lt"/>
                <a:cs typeface="+mn-lt"/>
              </a:rPr>
              <a:t>Možnosti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komunitního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setkávání</a:t>
            </a:r>
            <a:r>
              <a:rPr lang="en-US" dirty="0">
                <a:ea typeface="+mn-lt"/>
                <a:cs typeface="+mn-lt"/>
              </a:rPr>
              <a:t>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2395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F5AC9-6A1B-AEF7-9310-026CE71B1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s-ES" sz="5400" b="1" dirty="0" err="1">
                <a:ea typeface="+mj-lt"/>
                <a:cs typeface="+mj-lt"/>
              </a:rPr>
              <a:t>Práce</a:t>
            </a:r>
            <a:r>
              <a:rPr lang="es-ES" sz="5400" b="1" dirty="0">
                <a:ea typeface="+mj-lt"/>
                <a:cs typeface="+mj-lt"/>
              </a:rPr>
              <a:t> s </a:t>
            </a:r>
            <a:r>
              <a:rPr lang="es-ES" sz="5400" b="1" dirty="0" err="1">
                <a:ea typeface="+mj-lt"/>
                <a:cs typeface="+mj-lt"/>
              </a:rPr>
              <a:t>žáky</a:t>
            </a:r>
            <a:r>
              <a:rPr lang="es-ES" sz="5400" b="1" dirty="0">
                <a:ea typeface="+mj-lt"/>
                <a:cs typeface="+mj-lt"/>
              </a:rPr>
              <a:t> s OMJ</a:t>
            </a:r>
            <a:endParaRPr lang="es-ES" sz="5400" b="1" dirty="0">
              <a:cs typeface="Calibri Ligh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3A78A2-BC4E-72BF-BCC8-9E01A79CB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Překladový slovník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 Individuální zadání jednotlivých úkolů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 Důraz na zapojení při skupinové práci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 Speciální pracovní listy. 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Samostatná práce při zadání jazykově obtížnějších úloh.</a:t>
            </a:r>
            <a:endParaRPr lang="es-E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00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A56156-09B4-444A-9F26-0F5DC09C8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16" y="828061"/>
            <a:ext cx="5114925" cy="875209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/>
              <a:t>Školní dvůr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96E0DC-E68C-4E83-9240-39D17523D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38287"/>
            <a:ext cx="4029074" cy="4929188"/>
          </a:xfrm>
        </p:spPr>
        <p:txBody>
          <a:bodyPr/>
          <a:lstStyle/>
          <a:p>
            <a:pPr lvl="1">
              <a:lnSpc>
                <a:spcPct val="300000"/>
              </a:lnSpc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DADCE48-969F-4DA2-93F5-AF26599C41B2}"/>
              </a:ext>
            </a:extLst>
          </p:cNvPr>
          <p:cNvSpPr txBox="1"/>
          <p:nvPr/>
        </p:nvSpPr>
        <p:spPr>
          <a:xfrm>
            <a:off x="6270171" y="1698171"/>
            <a:ext cx="58058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Zde tráví děti velké přestávky. Díky velmi příznivému počasí v jižním Španělsku jsou děti venku celý rok.</a:t>
            </a:r>
          </a:p>
          <a:p>
            <a:r>
              <a:rPr lang="cs-CZ" sz="3200" dirty="0"/>
              <a:t>Mají zde ještě dvě hřiště na basketbal a na fotbal, velmi dobré podmínky pro nenásilnou adaptaci žáků s OMJ.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48771F3A-3CD9-407F-97F5-A3BF4B902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16" y="1868253"/>
            <a:ext cx="5300596" cy="396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0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757C1E-F3A9-4E4C-A878-93A1EF319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 kolegy z </a:t>
            </a:r>
            <a:r>
              <a:rPr lang="cs-CZ" b="1" dirty="0" err="1"/>
              <a:t>projetku</a:t>
            </a:r>
            <a:r>
              <a:rPr lang="cs-CZ" b="1" dirty="0"/>
              <a:t> </a:t>
            </a:r>
            <a:endParaRPr lang="cs-CZ">
              <a:cs typeface="Calibri Light"/>
            </a:endParaRPr>
          </a:p>
        </p:txBody>
      </p:sp>
      <p:pic>
        <p:nvPicPr>
          <p:cNvPr id="6" name="Imagen 6" descr="Un grupo de personas en una plaza&#10;&#10;Descripción generada automáticamente">
            <a:extLst>
              <a:ext uri="{FF2B5EF4-FFF2-40B4-BE49-F238E27FC236}">
                <a16:creationId xmlns:a16="http://schemas.microsoft.com/office/drawing/2014/main" id="{0E425583-9659-4E97-A309-7EAE878FC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7170998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2474</TotalTime>
  <Words>382</Words>
  <Application>Microsoft Macintosh PowerPoint</Application>
  <PresentationFormat>Širokoúhlá obrazovka</PresentationFormat>
  <Paragraphs>43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Prezentace z aktivity stáže pedagogických pracovníků </vt:lpstr>
      <vt:lpstr>Škola </vt:lpstr>
      <vt:lpstr>Třídy</vt:lpstr>
      <vt:lpstr>Integrace</vt:lpstr>
      <vt:lpstr>Žáci s OMJ</vt:lpstr>
      <vt:lpstr>Práce s žáky s OMJ</vt:lpstr>
      <vt:lpstr>Školní dvůr</vt:lpstr>
      <vt:lpstr>S kolegy z projetku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Málaga</dc:title>
  <dc:creator>Valerie Larisch</dc:creator>
  <cp:lastModifiedBy>Ing. Nikol Podhrázská</cp:lastModifiedBy>
  <cp:revision>213</cp:revision>
  <dcterms:created xsi:type="dcterms:W3CDTF">2021-09-29T18:06:35Z</dcterms:created>
  <dcterms:modified xsi:type="dcterms:W3CDTF">2022-05-24T10:57:41Z</dcterms:modified>
</cp:coreProperties>
</file>